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1164" r:id="rId2"/>
    <p:sldId id="397" r:id="rId3"/>
    <p:sldId id="1101" r:id="rId4"/>
    <p:sldId id="1048" r:id="rId5"/>
    <p:sldId id="946" r:id="rId6"/>
    <p:sldId id="1160" r:id="rId7"/>
    <p:sldId id="1161" r:id="rId8"/>
    <p:sldId id="1162" r:id="rId9"/>
    <p:sldId id="1163" r:id="rId10"/>
    <p:sldId id="948" r:id="rId11"/>
    <p:sldId id="947" r:id="rId12"/>
    <p:sldId id="949" r:id="rId13"/>
    <p:sldId id="951" r:id="rId14"/>
    <p:sldId id="1134" r:id="rId15"/>
    <p:sldId id="1135" r:id="rId16"/>
    <p:sldId id="1136" r:id="rId17"/>
    <p:sldId id="1137" r:id="rId18"/>
    <p:sldId id="1138" r:id="rId19"/>
    <p:sldId id="1139" r:id="rId20"/>
    <p:sldId id="1103" r:id="rId21"/>
    <p:sldId id="398" r:id="rId22"/>
    <p:sldId id="970" r:id="rId23"/>
    <p:sldId id="411" r:id="rId24"/>
    <p:sldId id="412" r:id="rId25"/>
    <p:sldId id="413" r:id="rId26"/>
    <p:sldId id="1049" r:id="rId27"/>
    <p:sldId id="1126" r:id="rId28"/>
    <p:sldId id="416" r:id="rId29"/>
    <p:sldId id="417" r:id="rId30"/>
    <p:sldId id="418" r:id="rId31"/>
    <p:sldId id="419" r:id="rId32"/>
    <p:sldId id="420" r:id="rId33"/>
    <p:sldId id="1165" r:id="rId34"/>
    <p:sldId id="1166" r:id="rId35"/>
    <p:sldId id="1168" r:id="rId36"/>
    <p:sldId id="1169" r:id="rId37"/>
    <p:sldId id="446" r:id="rId38"/>
    <p:sldId id="426" r:id="rId39"/>
    <p:sldId id="1051" r:id="rId40"/>
    <p:sldId id="450" r:id="rId41"/>
    <p:sldId id="447" r:id="rId42"/>
    <p:sldId id="451" r:id="rId43"/>
    <p:sldId id="452" r:id="rId44"/>
    <p:sldId id="434" r:id="rId45"/>
    <p:sldId id="476" r:id="rId46"/>
    <p:sldId id="1170" r:id="rId47"/>
    <p:sldId id="1171" r:id="rId48"/>
    <p:sldId id="453" r:id="rId49"/>
    <p:sldId id="1254" r:id="rId50"/>
    <p:sldId id="1255" r:id="rId51"/>
    <p:sldId id="1256" r:id="rId52"/>
    <p:sldId id="1257" r:id="rId53"/>
    <p:sldId id="1258" r:id="rId54"/>
    <p:sldId id="1259" r:id="rId55"/>
    <p:sldId id="458" r:id="rId56"/>
    <p:sldId id="425" r:id="rId57"/>
    <p:sldId id="1172" r:id="rId58"/>
    <p:sldId id="1173" r:id="rId59"/>
    <p:sldId id="1174" r:id="rId60"/>
    <p:sldId id="959" r:id="rId61"/>
    <p:sldId id="971" r:id="rId62"/>
    <p:sldId id="960" r:id="rId63"/>
    <p:sldId id="967" r:id="rId64"/>
    <p:sldId id="957" r:id="rId65"/>
    <p:sldId id="1214" r:id="rId66"/>
    <p:sldId id="1215" r:id="rId67"/>
    <p:sldId id="975" r:id="rId68"/>
    <p:sldId id="972" r:id="rId69"/>
    <p:sldId id="961" r:id="rId70"/>
    <p:sldId id="1140" r:id="rId71"/>
    <p:sldId id="1141" r:id="rId72"/>
    <p:sldId id="1142" r:id="rId73"/>
    <p:sldId id="1216" r:id="rId74"/>
    <p:sldId id="1217" r:id="rId75"/>
    <p:sldId id="1145" r:id="rId76"/>
    <p:sldId id="1178" r:id="rId77"/>
    <p:sldId id="1146" r:id="rId78"/>
    <p:sldId id="1147" r:id="rId79"/>
    <p:sldId id="1149" r:id="rId80"/>
    <p:sldId id="1151" r:id="rId81"/>
    <p:sldId id="1153" r:id="rId82"/>
    <p:sldId id="1179" r:id="rId83"/>
    <p:sldId id="1082" r:id="rId84"/>
    <p:sldId id="980" r:id="rId85"/>
    <p:sldId id="1083" r:id="rId86"/>
    <p:sldId id="1084" r:id="rId87"/>
    <p:sldId id="982" r:id="rId88"/>
    <p:sldId id="1154" r:id="rId89"/>
    <p:sldId id="1155" r:id="rId90"/>
    <p:sldId id="1156" r:id="rId91"/>
    <p:sldId id="1157" r:id="rId92"/>
    <p:sldId id="1158" r:id="rId93"/>
    <p:sldId id="1225" r:id="rId94"/>
    <p:sldId id="1235" r:id="rId95"/>
    <p:sldId id="1236" r:id="rId96"/>
    <p:sldId id="1234" r:id="rId97"/>
    <p:sldId id="1237" r:id="rId98"/>
    <p:sldId id="1238" r:id="rId99"/>
    <p:sldId id="1240" r:id="rId100"/>
    <p:sldId id="1239" r:id="rId101"/>
    <p:sldId id="1241" r:id="rId102"/>
    <p:sldId id="1226" r:id="rId103"/>
    <p:sldId id="1242" r:id="rId104"/>
    <p:sldId id="1244" r:id="rId105"/>
    <p:sldId id="1247" r:id="rId106"/>
    <p:sldId id="1248" r:id="rId107"/>
    <p:sldId id="1232" r:id="rId108"/>
    <p:sldId id="1245" r:id="rId109"/>
    <p:sldId id="1249" r:id="rId110"/>
    <p:sldId id="1250" r:id="rId111"/>
    <p:sldId id="1243" r:id="rId112"/>
    <p:sldId id="1246" r:id="rId113"/>
    <p:sldId id="1251" r:id="rId114"/>
    <p:sldId id="1252" r:id="rId115"/>
    <p:sldId id="1253" r:id="rId116"/>
    <p:sldId id="1159" r:id="rId117"/>
    <p:sldId id="1008" r:id="rId118"/>
    <p:sldId id="1175" r:id="rId1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4F2EC-0ECA-450C-918A-202D35A317D1}" v="25" dt="2022-01-07T04:16:45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 snapToGrid="0">
      <p:cViewPr varScale="1">
        <p:scale>
          <a:sx n="121" d="100"/>
          <a:sy n="121" d="100"/>
        </p:scale>
        <p:origin x="12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4294F2EC-0ECA-450C-918A-202D35A317D1}"/>
    <pc:docChg chg="modSld">
      <pc:chgData name="Biersach, David" userId="14a9feb0-85a7-4da4-be8a-c1e22b637acc" providerId="ADAL" clId="{4294F2EC-0ECA-450C-918A-202D35A317D1}" dt="2022-01-07T04:16:45.155" v="37" actId="20577"/>
      <pc:docMkLst>
        <pc:docMk/>
      </pc:docMkLst>
      <pc:sldChg chg="addSp modSp mod modAnim">
        <pc:chgData name="Biersach, David" userId="14a9feb0-85a7-4da4-be8a-c1e22b637acc" providerId="ADAL" clId="{4294F2EC-0ECA-450C-918A-202D35A317D1}" dt="2022-01-07T03:41:01.653" v="25"/>
        <pc:sldMkLst>
          <pc:docMk/>
          <pc:sldMk cId="2754448533" sldId="413"/>
        </pc:sldMkLst>
        <pc:spChg chg="add mod">
          <ac:chgData name="Biersach, David" userId="14a9feb0-85a7-4da4-be8a-c1e22b637acc" providerId="ADAL" clId="{4294F2EC-0ECA-450C-918A-202D35A317D1}" dt="2022-01-07T03:40:26.775" v="12" actId="208"/>
          <ac:spMkLst>
            <pc:docMk/>
            <pc:sldMk cId="2754448533" sldId="413"/>
            <ac:spMk id="2" creationId="{38BE88BC-E523-42A2-8657-0B555F6FBB96}"/>
          </ac:spMkLst>
        </pc:spChg>
        <pc:spChg chg="add mod">
          <ac:chgData name="Biersach, David" userId="14a9feb0-85a7-4da4-be8a-c1e22b637acc" providerId="ADAL" clId="{4294F2EC-0ECA-450C-918A-202D35A317D1}" dt="2022-01-07T03:40:35.659" v="15" actId="20577"/>
          <ac:spMkLst>
            <pc:docMk/>
            <pc:sldMk cId="2754448533" sldId="413"/>
            <ac:spMk id="15" creationId="{86DE42B8-546E-4CB8-8481-5F47A2D6C0A4}"/>
          </ac:spMkLst>
        </pc:spChg>
      </pc:sldChg>
      <pc:sldChg chg="modSp mod">
        <pc:chgData name="Biersach, David" userId="14a9feb0-85a7-4da4-be8a-c1e22b637acc" providerId="ADAL" clId="{4294F2EC-0ECA-450C-918A-202D35A317D1}" dt="2022-01-07T03:43:09.300" v="35" actId="14100"/>
        <pc:sldMkLst>
          <pc:docMk/>
          <pc:sldMk cId="1836700884" sldId="971"/>
        </pc:sldMkLst>
        <pc:spChg chg="mod">
          <ac:chgData name="Biersach, David" userId="14a9feb0-85a7-4da4-be8a-c1e22b637acc" providerId="ADAL" clId="{4294F2EC-0ECA-450C-918A-202D35A317D1}" dt="2022-01-07T03:43:09.300" v="35" actId="14100"/>
          <ac:spMkLst>
            <pc:docMk/>
            <pc:sldMk cId="1836700884" sldId="971"/>
            <ac:spMk id="15" creationId="{6CC9E844-3DAE-4608-8CB6-813892A39351}"/>
          </ac:spMkLst>
        </pc:spChg>
      </pc:sldChg>
      <pc:sldChg chg="modSp">
        <pc:chgData name="Biersach, David" userId="14a9feb0-85a7-4da4-be8a-c1e22b637acc" providerId="ADAL" clId="{4294F2EC-0ECA-450C-918A-202D35A317D1}" dt="2022-01-07T04:16:45.155" v="37" actId="20577"/>
        <pc:sldMkLst>
          <pc:docMk/>
          <pc:sldMk cId="457721936" sldId="1159"/>
        </pc:sldMkLst>
        <pc:spChg chg="mod">
          <ac:chgData name="Biersach, David" userId="14a9feb0-85a7-4da4-be8a-c1e22b637acc" providerId="ADAL" clId="{4294F2EC-0ECA-450C-918A-202D35A317D1}" dt="2022-01-07T04:16:45.155" v="37" actId="20577"/>
          <ac:spMkLst>
            <pc:docMk/>
            <pc:sldMk cId="457721936" sldId="1159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4294F2EC-0ECA-450C-918A-202D35A317D1}" dt="2022-01-07T03:04:45.436" v="1" actId="6549"/>
        <pc:sldMkLst>
          <pc:docMk/>
          <pc:sldMk cId="4240865483" sldId="1160"/>
        </pc:sldMkLst>
        <pc:spChg chg="mod">
          <ac:chgData name="Biersach, David" userId="14a9feb0-85a7-4da4-be8a-c1e22b637acc" providerId="ADAL" clId="{4294F2EC-0ECA-450C-918A-202D35A317D1}" dt="2022-01-07T03:04:45.436" v="1" actId="6549"/>
          <ac:spMkLst>
            <pc:docMk/>
            <pc:sldMk cId="4240865483" sldId="1160"/>
            <ac:spMk id="23" creationId="{8EBA667A-82D0-45AA-9705-303DEC36EB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1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3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7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1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1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0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5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2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0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6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9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9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6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2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9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6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82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5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6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29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5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6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7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9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258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4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5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4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047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4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48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71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429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83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43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27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56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9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24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43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2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2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0.png"/><Relationship Id="rId11" Type="http://schemas.openxmlformats.org/officeDocument/2006/relationships/image" Target="../media/image1711.png"/><Relationship Id="rId5" Type="http://schemas.openxmlformats.org/officeDocument/2006/relationships/image" Target="../media/image1111.png"/><Relationship Id="rId10" Type="http://schemas.openxmlformats.org/officeDocument/2006/relationships/image" Target="../media/image162.png"/><Relationship Id="rId4" Type="http://schemas.openxmlformats.org/officeDocument/2006/relationships/image" Target="../media/image1012.png"/><Relationship Id="rId9" Type="http://schemas.openxmlformats.org/officeDocument/2006/relationships/image" Target="../media/image15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10" Type="http://schemas.openxmlformats.org/officeDocument/2006/relationships/image" Target="../media/image1451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451.png"/><Relationship Id="rId7" Type="http://schemas.openxmlformats.org/officeDocument/2006/relationships/image" Target="../media/image170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1.png"/><Relationship Id="rId4" Type="http://schemas.openxmlformats.org/officeDocument/2006/relationships/image" Target="../media/image147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30.png"/><Relationship Id="rId4" Type="http://schemas.openxmlformats.org/officeDocument/2006/relationships/image" Target="../media/image17.png"/><Relationship Id="rId9" Type="http://schemas.openxmlformats.org/officeDocument/2006/relationships/image" Target="../media/image4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2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22.png"/><Relationship Id="rId7" Type="http://schemas.openxmlformats.org/officeDocument/2006/relationships/image" Target="../media/image69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0.png"/><Relationship Id="rId11" Type="http://schemas.openxmlformats.org/officeDocument/2006/relationships/image" Target="../media/image2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peli.com/cheat_sheets/LaTeX_Math_Symbols.docset/Contents/Resources/Documents/index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umpy.org/doc/stable/reference/c-api/generalized-ufuncs.html?highlight=gufunc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0.png"/><Relationship Id="rId11" Type="http://schemas.openxmlformats.org/officeDocument/2006/relationships/image" Target="../media/image7.png"/><Relationship Id="rId5" Type="http://schemas.openxmlformats.org/officeDocument/2006/relationships/image" Target="../media/image1110.png"/><Relationship Id="rId10" Type="http://schemas.openxmlformats.org/officeDocument/2006/relationships/image" Target="../media/image1410.png"/><Relationship Id="rId9" Type="http://schemas.openxmlformats.org/officeDocument/2006/relationships/image" Target="../media/image12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../media/image6600.png"/><Relationship Id="rId14" Type="http://schemas.openxmlformats.org/officeDocument/2006/relationships/image" Target="../media/image7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710.png"/><Relationship Id="rId4" Type="http://schemas.openxmlformats.org/officeDocument/2006/relationships/image" Target="../media/image16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0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69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6800.png"/><Relationship Id="rId5" Type="http://schemas.openxmlformats.org/officeDocument/2006/relationships/image" Target="NULL"/><Relationship Id="rId10" Type="http://schemas.openxmlformats.org/officeDocument/2006/relationships/image" Target="../media/image6700.png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72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0.png"/><Relationship Id="rId3" Type="http://schemas.openxmlformats.org/officeDocument/2006/relationships/image" Target="NULL"/><Relationship Id="rId7" Type="http://schemas.openxmlformats.org/officeDocument/2006/relationships/image" Target="../media/image67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40.png"/><Relationship Id="rId4" Type="http://schemas.openxmlformats.org/officeDocument/2006/relationships/image" Target="NULL"/><Relationship Id="rId9" Type="http://schemas.openxmlformats.org/officeDocument/2006/relationships/image" Target="../media/image7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7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50.png"/><Relationship Id="rId5" Type="http://schemas.openxmlformats.org/officeDocument/2006/relationships/image" Target="NULL"/><Relationship Id="rId10" Type="http://schemas.openxmlformats.org/officeDocument/2006/relationships/image" Target="../media/image770.png"/><Relationship Id="rId4" Type="http://schemas.openxmlformats.org/officeDocument/2006/relationships/image" Target="NULL"/><Relationship Id="rId9" Type="http://schemas.openxmlformats.org/officeDocument/2006/relationships/image" Target="../media/image76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75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770.png"/><Relationship Id="rId17" Type="http://schemas.openxmlformats.org/officeDocument/2006/relationships/image" Target="../media/image50.png"/><Relationship Id="rId2" Type="http://schemas.openxmlformats.org/officeDocument/2006/relationships/image" Target="NUL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60.png"/><Relationship Id="rId5" Type="http://schemas.openxmlformats.org/officeDocument/2006/relationships/image" Target="NULL"/><Relationship Id="rId15" Type="http://schemas.openxmlformats.org/officeDocument/2006/relationships/image" Target="../media/image4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68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14.png"/><Relationship Id="rId4" Type="http://schemas.openxmlformats.org/officeDocument/2006/relationships/image" Target="../media/image1301.png"/><Relationship Id="rId9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2.png"/><Relationship Id="rId5" Type="http://schemas.openxmlformats.org/officeDocument/2006/relationships/image" Target="../media/image970.png"/><Relationship Id="rId4" Type="http://schemas.openxmlformats.org/officeDocument/2006/relationships/image" Target="../media/image6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7" Type="http://schemas.openxmlformats.org/officeDocument/2006/relationships/image" Target="../media/image7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3.png"/><Relationship Id="rId7" Type="http://schemas.openxmlformats.org/officeDocument/2006/relationships/image" Target="../media/image7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1.png"/><Relationship Id="rId10" Type="http://schemas.openxmlformats.org/officeDocument/2006/relationships/image" Target="../media/image81.png"/><Relationship Id="rId4" Type="http://schemas.openxmlformats.org/officeDocument/2006/relationships/image" Target="../media/image751.png"/><Relationship Id="rId9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60.pn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0.png"/><Relationship Id="rId11" Type="http://schemas.openxmlformats.org/officeDocument/2006/relationships/image" Target="../media/image911.png"/><Relationship Id="rId5" Type="http://schemas.openxmlformats.org/officeDocument/2006/relationships/image" Target="../media/image800.png"/><Relationship Id="rId10" Type="http://schemas.openxmlformats.org/officeDocument/2006/relationships/image" Target="../media/image870.png"/><Relationship Id="rId4" Type="http://schemas.openxmlformats.org/officeDocument/2006/relationships/image" Target="../media/image980.png"/><Relationship Id="rId9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x.stackexchange.com/questions/410863/what-are-the-differences-between-and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97.png"/><Relationship Id="rId4" Type="http://schemas.openxmlformats.org/officeDocument/2006/relationships/image" Target="../media/image9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73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13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18" Type="http://schemas.openxmlformats.org/officeDocument/2006/relationships/image" Target="../media/image135.png"/><Relationship Id="rId3" Type="http://schemas.openxmlformats.org/officeDocument/2006/relationships/image" Target="../media/image1500.png"/><Relationship Id="rId7" Type="http://schemas.openxmlformats.org/officeDocument/2006/relationships/image" Target="../media/image1740.png"/><Relationship Id="rId12" Type="http://schemas.openxmlformats.org/officeDocument/2006/relationships/image" Target="../media/image121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31.png"/><Relationship Id="rId10" Type="http://schemas.openxmlformats.org/officeDocument/2006/relationships/image" Target="../media/image119.png"/><Relationship Id="rId4" Type="http://schemas.openxmlformats.org/officeDocument/2006/relationships/image" Target="../media/image1712.png"/><Relationship Id="rId9" Type="http://schemas.openxmlformats.org/officeDocument/2006/relationships/image" Target="../media/image118.png"/><Relationship Id="rId1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9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36.png"/><Relationship Id="rId4" Type="http://schemas.openxmlformats.org/officeDocument/2006/relationships/image" Target="../media/image1800.png"/><Relationship Id="rId9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980.png"/><Relationship Id="rId4" Type="http://schemas.openxmlformats.org/officeDocument/2006/relationships/image" Target="../media/image1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2.png"/><Relationship Id="rId4" Type="http://schemas.openxmlformats.org/officeDocument/2006/relationships/image" Target="../media/image145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491.png"/><Relationship Id="rId4" Type="http://schemas.openxmlformats.org/officeDocument/2006/relationships/image" Target="../media/image148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png"/><Relationship Id="rId3" Type="http://schemas.openxmlformats.org/officeDocument/2006/relationships/image" Target="../media/image1520.png"/><Relationship Id="rId7" Type="http://schemas.openxmlformats.org/officeDocument/2006/relationships/image" Target="../media/image1472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5" Type="http://schemas.openxmlformats.org/officeDocument/2006/relationships/image" Target="../media/image1550.png"/><Relationship Id="rId4" Type="http://schemas.openxmlformats.org/officeDocument/2006/relationships/image" Target="../media/image1461.png"/><Relationship Id="rId9" Type="http://schemas.openxmlformats.org/officeDocument/2006/relationships/image" Target="../media/image157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4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14a</a:t>
              </a:r>
            </a:p>
            <a:p>
              <a:pPr algn="ctr"/>
              <a:r>
                <a:rPr lang="en-US" dirty="0"/>
                <a:t>Linear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/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/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/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blipFill>
                <a:blip r:embed="rId6"/>
                <a:stretch>
                  <a:fillRect l="-1994" t="-45652" r="-14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8BDBA8-D2C9-4A2B-AEAE-52B8FDE69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23" y="1576827"/>
            <a:ext cx="2311293" cy="2301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/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blipFill>
                <a:blip r:embed="rId8"/>
                <a:stretch>
                  <a:fillRect t="-45652" r="-12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/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blipFill>
                <a:blip r:embed="rId9"/>
                <a:stretch>
                  <a:fillRect t="-4888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/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blipFill>
                <a:blip r:embed="rId10"/>
                <a:stretch>
                  <a:fillRect t="-48889" r="-23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/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parallel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blipFill>
                <a:blip r:embed="rId11"/>
                <a:stretch>
                  <a:fillRect l="-195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/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perpendicular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blipFill>
                <a:blip r:embed="rId12"/>
                <a:stretch>
                  <a:fillRect l="-1670" t="-289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C72276-B107-46E3-B0A4-6A485E2DAE2C}"/>
              </a:ext>
            </a:extLst>
          </p:cNvPr>
          <p:cNvSpPr txBox="1"/>
          <p:nvPr/>
        </p:nvSpPr>
        <p:spPr>
          <a:xfrm>
            <a:off x="5145639" y="4622251"/>
            <a:ext cx="27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7030A0"/>
                </a:solidFill>
              </a:rPr>
              <a:t>Dot product (Euclidean)</a:t>
            </a:r>
          </a:p>
        </p:txBody>
      </p:sp>
    </p:spTree>
    <p:extLst>
      <p:ext uri="{BB962C8B-B14F-4D97-AF65-F5344CB8AC3E}">
        <p14:creationId xmlns:p14="http://schemas.microsoft.com/office/powerpoint/2010/main" val="28446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8" grpId="0"/>
      <p:bldP spid="9" grpId="0"/>
      <p:bldP spid="10" grpId="0"/>
      <p:bldP spid="12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Eigenvalues and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/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−2.3±7.4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,5</m:t>
                      </m:r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blipFill>
                <a:blip r:embed="rId5"/>
                <a:stretch>
                  <a:fillRect l="-16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/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All coefficients of this 3</a:t>
                </a:r>
                <a:r>
                  <a:rPr lang="en-US" sz="1400" baseline="30000" dirty="0"/>
                  <a:t>rd</a:t>
                </a:r>
                <a:r>
                  <a:rPr lang="en-US" sz="1400" dirty="0"/>
                  <a:t> degree characteristic polynomial are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blipFill>
                <a:blip r:embed="rId6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FDB25C-E06D-597E-A657-AC46EAEE3E6F}"/>
              </a:ext>
            </a:extLst>
          </p:cNvPr>
          <p:cNvSpPr txBox="1"/>
          <p:nvPr/>
        </p:nvSpPr>
        <p:spPr>
          <a:xfrm>
            <a:off x="6587359" y="3368897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should expect 3 real roots, or 1 real root and a complex conjugate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/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AE934C-D749-6BB2-B779-06618AFC5AE7}"/>
              </a:ext>
            </a:extLst>
          </p:cNvPr>
          <p:cNvSpPr txBox="1"/>
          <p:nvPr/>
        </p:nvSpPr>
        <p:spPr>
          <a:xfrm>
            <a:off x="2778669" y="4128491"/>
            <a:ext cx="3586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Three distinct roots should provide</a:t>
            </a:r>
          </a:p>
          <a:p>
            <a:pPr algn="ctr"/>
            <a:r>
              <a:rPr lang="en-US" sz="1400" dirty="0"/>
              <a:t>three linearly independent</a:t>
            </a:r>
          </a:p>
          <a:p>
            <a:pPr algn="ctr"/>
            <a:r>
              <a:rPr lang="en-US" sz="1400" dirty="0"/>
              <a:t>(but not necessarily orthogonal)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/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/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(−2.3+7.4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/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(−2.3−7.4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/>
      <p:bldP spid="8" grpId="0"/>
      <p:bldP spid="9" grpId="0"/>
      <p:bldP spid="10" grpId="0"/>
      <p:bldP spid="18" grpId="0"/>
      <p:bldP spid="19" grpId="0"/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Once we know the eigenvalues, we can find the eigenvector corresponding to each eigenvalue via</a:t>
                </a: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the roots of the characteristic polynomial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distinct, then the eigenvectors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linearly independent</a:t>
                </a:r>
              </a:p>
              <a:p>
                <a:r>
                  <a:rPr lang="en-US" sz="2400" dirty="0"/>
                  <a:t>A separate matrix created from the eigenvectors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is called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eigenbasis</a:t>
                </a:r>
                <a:r>
                  <a:rPr lang="en-US" sz="2400" dirty="0"/>
                  <a:t>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(often referenced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sz="2400" dirty="0"/>
                  <a:t>)</a:t>
                </a:r>
                <a:endParaRPr lang="en-US" sz="2400" b="1" dirty="0"/>
              </a:p>
              <a:p>
                <a:r>
                  <a:rPr lang="en-US" sz="2400" dirty="0"/>
                  <a:t>We can then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transition matrix </a:t>
                </a:r>
                <a:r>
                  <a:rPr lang="en-US" sz="2400" dirty="0"/>
                  <a:t>that takes </a:t>
                </a:r>
                <a:r>
                  <a:rPr lang="en-US" sz="2400" b="1" dirty="0"/>
                  <a:t>A</a:t>
                </a:r>
                <a:r>
                  <a:rPr lang="en-US" sz="2400" dirty="0"/>
                  <a:t> to its eigenbasis</a:t>
                </a:r>
              </a:p>
              <a:p>
                <a:r>
                  <a:rPr lang="en-US" sz="2400" dirty="0"/>
                  <a:t>The dot product of this transition matrix with its eigenbasis returns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2400" dirty="0"/>
                  <a:t> matrix (often referenced as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400" dirty="0"/>
                  <a:t>) containing each of the eigenvalues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546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/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−2.3+7.4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−2.3−7.4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blipFill>
                <a:blip r:embed="rId3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/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−4.90212+4.46826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−7.67707−4.4506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6.54722+4.52171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8.52347−4.25557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4.40455−12.0619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−0.650833+4.17034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−2.09985−5.9317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−1.7997−9.50441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6.43162+5.37988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7CCB4-0AAB-410E-B38D-A04F6B57D886}"/>
              </a:ext>
            </a:extLst>
          </p:cNvPr>
          <p:cNvGrpSpPr/>
          <p:nvPr/>
        </p:nvGrpSpPr>
        <p:grpSpPr>
          <a:xfrm>
            <a:off x="2843634" y="3691402"/>
            <a:ext cx="3584235" cy="369332"/>
            <a:chOff x="3440085" y="3249820"/>
            <a:chExt cx="358423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/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𝕭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𝔅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79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DA8BBD-F058-11B6-A5E4-9C904DC0096D}"/>
                </a:ext>
              </a:extLst>
            </p:cNvPr>
            <p:cNvSpPr txBox="1"/>
            <p:nvPr/>
          </p:nvSpPr>
          <p:spPr>
            <a:xfrm>
              <a:off x="5020440" y="3249820"/>
              <a:ext cx="200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 </a:t>
              </a:r>
              <a:r>
                <a:rPr lang="en-US" b="1" dirty="0">
                  <a:solidFill>
                    <a:srgbClr val="FF0000"/>
                  </a:solidFill>
                </a:rPr>
                <a:t>Transition </a:t>
              </a:r>
              <a:r>
                <a:rPr lang="en-US" dirty="0">
                  <a:solidFill>
                    <a:srgbClr val="FF0000"/>
                  </a:solidFill>
                </a:rPr>
                <a:t>Matrix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/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/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/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/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7820135-333E-8249-FE74-FED925D63528}"/>
              </a:ext>
            </a:extLst>
          </p:cNvPr>
          <p:cNvSpPr/>
          <p:nvPr/>
        </p:nvSpPr>
        <p:spPr>
          <a:xfrm>
            <a:off x="3969544" y="5440134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7582E-188C-AE41-4387-094EA0C7C960}"/>
              </a:ext>
            </a:extLst>
          </p:cNvPr>
          <p:cNvSpPr/>
          <p:nvPr/>
        </p:nvSpPr>
        <p:spPr>
          <a:xfrm>
            <a:off x="5017294" y="5652065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98627-00AA-8B47-19CC-BBB49E84FA12}"/>
              </a:ext>
            </a:extLst>
          </p:cNvPr>
          <p:cNvSpPr/>
          <p:nvPr/>
        </p:nvSpPr>
        <p:spPr>
          <a:xfrm>
            <a:off x="6065044" y="5852091"/>
            <a:ext cx="126206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829BA-D954-44D3-3C9C-A8FFE64C2177}"/>
              </a:ext>
            </a:extLst>
          </p:cNvPr>
          <p:cNvSpPr txBox="1"/>
          <p:nvPr/>
        </p:nvSpPr>
        <p:spPr>
          <a:xfrm>
            <a:off x="793248" y="5933931"/>
            <a:ext cx="16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eigenvalues of </a:t>
            </a:r>
            <a:r>
              <a:rPr lang="en-US" sz="1400" b="1" dirty="0"/>
              <a:t>A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3725794-A00C-BF6D-8499-40E4B0B3BA0D}"/>
              </a:ext>
            </a:extLst>
          </p:cNvPr>
          <p:cNvCxnSpPr>
            <a:stCxn id="8" idx="0"/>
            <a:endCxn id="2" idx="0"/>
          </p:cNvCxnSpPr>
          <p:nvPr/>
        </p:nvCxnSpPr>
        <p:spPr>
          <a:xfrm rot="5400000" flipH="1" flipV="1">
            <a:off x="2795905" y="4285860"/>
            <a:ext cx="493797" cy="2802346"/>
          </a:xfrm>
          <a:prstGeom prst="bentConnector3">
            <a:avLst>
              <a:gd name="adj1" fmla="val 13511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207FC0E-02B4-2419-3930-E8D62FC5AF69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490012" y="5774020"/>
            <a:ext cx="2527282" cy="313800"/>
          </a:xfrm>
          <a:prstGeom prst="bentConnector3">
            <a:avLst>
              <a:gd name="adj1" fmla="val 899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9FA21F8-91D7-E102-2A70-B4A8A9456BC6}"/>
              </a:ext>
            </a:extLst>
          </p:cNvPr>
          <p:cNvCxnSpPr>
            <a:cxnSpLocks/>
            <a:stCxn id="8" idx="2"/>
            <a:endCxn id="5" idx="2"/>
          </p:cNvCxnSpPr>
          <p:nvPr/>
        </p:nvCxnSpPr>
        <p:spPr>
          <a:xfrm rot="5400000" flipH="1" flipV="1">
            <a:off x="3812034" y="3925596"/>
            <a:ext cx="145707" cy="4486517"/>
          </a:xfrm>
          <a:prstGeom prst="bentConnector3">
            <a:avLst>
              <a:gd name="adj1" fmla="val -15689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21" grpId="0"/>
      <p:bldP spid="22" grpId="0"/>
      <p:bldP spid="25" grpId="0"/>
      <p:bldP spid="36" grpId="0"/>
      <p:bldP spid="2" grpId="0" animBg="1"/>
      <p:bldP spid="3" grpId="0" animBg="1"/>
      <p:bldP spid="5" grpId="0" animBg="1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58A9E-BA38-20C0-0AEE-31194127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0" y="1492181"/>
            <a:ext cx="6568999" cy="500069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6E1367-6D13-FC30-A4F8-693575884002}"/>
              </a:ext>
            </a:extLst>
          </p:cNvPr>
          <p:cNvGrpSpPr/>
          <p:nvPr/>
        </p:nvGrpSpPr>
        <p:grpSpPr>
          <a:xfrm>
            <a:off x="3946352" y="182031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0A28B8-7D49-8C8C-12B6-2F48DBFA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40221-12CF-B6C5-FC86-CBA13E32BE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E8C0F6-3C32-5940-E63E-D50789305C4D}"/>
              </a:ext>
            </a:extLst>
          </p:cNvPr>
          <p:cNvGrpSpPr/>
          <p:nvPr/>
        </p:nvGrpSpPr>
        <p:grpSpPr>
          <a:xfrm>
            <a:off x="4376685" y="4268425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AB8409-AF5C-8209-9AF6-72197758E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594706-FD35-1C4E-7ED3-AE6E358F18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070D1-6155-C661-910C-20F6A92B65B0}"/>
              </a:ext>
            </a:extLst>
          </p:cNvPr>
          <p:cNvGrpSpPr/>
          <p:nvPr/>
        </p:nvGrpSpPr>
        <p:grpSpPr>
          <a:xfrm>
            <a:off x="4581635" y="480102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2F0D42-190E-433A-8284-835AE5048C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470FE-2ECD-6DF7-3437-C5AF598F4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6462DE-DD39-5122-A910-EC0D78FC3AA4}"/>
              </a:ext>
            </a:extLst>
          </p:cNvPr>
          <p:cNvGrpSpPr/>
          <p:nvPr/>
        </p:nvGrpSpPr>
        <p:grpSpPr>
          <a:xfrm>
            <a:off x="2390224" y="5499166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60077A-1FA8-FC76-29F7-9561D7DA45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57E652-6BB9-BE93-FC6C-26DC529F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/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Eigenbasis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blipFill>
                <a:blip r:embed="rId4"/>
                <a:stretch>
                  <a:fillRect t="-28261" r="-1012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6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5794C-C7C2-ACEB-2856-B4EBDD8A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2" y="1647497"/>
            <a:ext cx="7561135" cy="4116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382322-7B2C-2776-D5F1-3A283518CEF4}"/>
              </a:ext>
            </a:extLst>
          </p:cNvPr>
          <p:cNvGrpSpPr/>
          <p:nvPr/>
        </p:nvGrpSpPr>
        <p:grpSpPr>
          <a:xfrm>
            <a:off x="5519692" y="18117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88200F-5B88-705C-65C9-ABA70DB0F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E71D0-011F-DA18-F7C8-DFE966FF40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0F958-9DB6-0130-44AF-783101921BB7}"/>
              </a:ext>
            </a:extLst>
          </p:cNvPr>
          <p:cNvGrpSpPr/>
          <p:nvPr/>
        </p:nvGrpSpPr>
        <p:grpSpPr>
          <a:xfrm>
            <a:off x="4345153" y="473350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163CEE-C6C2-DEE0-C997-FB9B87813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959FC0-EA9C-D08F-10B1-9D6EF31A91E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9A42D9-DBA4-16D3-6102-407B77B5DAD1}"/>
              </a:ext>
            </a:extLst>
          </p:cNvPr>
          <p:cNvGrpSpPr/>
          <p:nvPr/>
        </p:nvGrpSpPr>
        <p:grpSpPr>
          <a:xfrm>
            <a:off x="6694230" y="537131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062A71-C94A-7C5A-A7E0-626FD71444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1A4DA8-A4C9-AE9B-9048-80C614838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/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blipFill>
                <a:blip r:embed="rId4"/>
                <a:stretch>
                  <a:fillRect l="-2527" t="-444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/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7030A0"/>
                    </a:solidFill>
                  </a:rPr>
                  <a:t>t2 =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l-GR" sz="1800" b="1" i="0" smtClean="0"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blipFill>
                <a:blip r:embed="rId5"/>
                <a:stretch>
                  <a:fillRect l="-19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/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7030A0"/>
                    </a:solidFill>
                    <a:effectLst/>
                    <a:ea typeface="Cambria Math" panose="02040503050406030204" pitchFamily="18" charset="0"/>
                  </a:rPr>
                  <a:t>t1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blipFill>
                <a:blip r:embed="rId6"/>
                <a:stretch>
                  <a:fillRect l="-25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8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7B2CC-AE48-172E-2095-0D1F93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6" y="1468581"/>
            <a:ext cx="8260209" cy="5137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AE736E-40C2-D0DF-AAE2-E3536975D218}"/>
              </a:ext>
            </a:extLst>
          </p:cNvPr>
          <p:cNvSpPr/>
          <p:nvPr/>
        </p:nvSpPr>
        <p:spPr>
          <a:xfrm>
            <a:off x="4162097" y="2372710"/>
            <a:ext cx="1742089" cy="73309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4CFC7-D3A7-A18E-5EC6-F60668C08295}"/>
              </a:ext>
            </a:extLst>
          </p:cNvPr>
          <p:cNvSpPr/>
          <p:nvPr/>
        </p:nvSpPr>
        <p:spPr>
          <a:xfrm>
            <a:off x="3700955" y="4046483"/>
            <a:ext cx="871045" cy="3678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2CEFA7-733F-D097-9C08-C6EF997B9DDE}"/>
              </a:ext>
            </a:extLst>
          </p:cNvPr>
          <p:cNvSpPr/>
          <p:nvPr/>
        </p:nvSpPr>
        <p:spPr>
          <a:xfrm>
            <a:off x="1395247" y="5136931"/>
            <a:ext cx="871045" cy="3678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651A4-09AB-E649-F941-7BDE39F6ABB8}"/>
              </a:ext>
            </a:extLst>
          </p:cNvPr>
          <p:cNvSpPr/>
          <p:nvPr/>
        </p:nvSpPr>
        <p:spPr>
          <a:xfrm>
            <a:off x="4666756" y="4404818"/>
            <a:ext cx="1676894" cy="2575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95321C-0BD1-08A0-6D2E-24E3855CD54F}"/>
              </a:ext>
            </a:extLst>
          </p:cNvPr>
          <p:cNvSpPr/>
          <p:nvPr/>
        </p:nvSpPr>
        <p:spPr>
          <a:xfrm>
            <a:off x="2365482" y="5518781"/>
            <a:ext cx="1676894" cy="2575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B73067-4695-4C47-F097-5D64F8E6343D}"/>
              </a:ext>
            </a:extLst>
          </p:cNvPr>
          <p:cNvSpPr/>
          <p:nvPr/>
        </p:nvSpPr>
        <p:spPr>
          <a:xfrm>
            <a:off x="6488386" y="4662321"/>
            <a:ext cx="2026964" cy="4746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BC9B6A-7FBC-A017-3333-F337652DC798}"/>
              </a:ext>
            </a:extLst>
          </p:cNvPr>
          <p:cNvSpPr/>
          <p:nvPr/>
        </p:nvSpPr>
        <p:spPr>
          <a:xfrm>
            <a:off x="4182438" y="5779338"/>
            <a:ext cx="2026964" cy="4746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Powers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its eigenvalues and eigenvectors, we can find the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eigendecomposition</a:t>
                </a:r>
                <a:r>
                  <a:rPr lang="en-US" sz="2400" dirty="0"/>
                  <a:t> (if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diagonalizable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 i="0" smtClean="0"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Because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n>
                          <a:solidFill>
                            <a:sysClr val="windowText" lastClr="000000"/>
                          </a:solidFill>
                        </a:ln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</a:t>
                </a:r>
                <a:r>
                  <a:rPr lang="en-US" sz="2400" dirty="0"/>
                  <a:t>, we can more easily raise it to a power than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400" b="1" dirty="0"/>
              </a:p>
              <a:p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 smtClean="0">
                              <a:effectLst>
                                <a:glow rad="1397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∙⋯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b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858A0-FA76-4165-72ED-DD2347496A0C}"/>
              </a:ext>
            </a:extLst>
          </p:cNvPr>
          <p:cNvSpPr/>
          <p:nvPr/>
        </p:nvSpPr>
        <p:spPr>
          <a:xfrm>
            <a:off x="3373821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F873D-FD44-30C5-E7F0-536A645801B2}"/>
              </a:ext>
            </a:extLst>
          </p:cNvPr>
          <p:cNvSpPr/>
          <p:nvPr/>
        </p:nvSpPr>
        <p:spPr>
          <a:xfrm>
            <a:off x="4572000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506A04-BC9B-FA73-C1C6-A566B9FD9B6D}"/>
              </a:ext>
            </a:extLst>
          </p:cNvPr>
          <p:cNvCxnSpPr>
            <a:stCxn id="2" idx="2"/>
            <a:endCxn id="5" idx="2"/>
          </p:cNvCxnSpPr>
          <p:nvPr/>
        </p:nvCxnSpPr>
        <p:spPr>
          <a:xfrm rot="16200000" flipH="1">
            <a:off x="4182665" y="5846953"/>
            <a:ext cx="12700" cy="1198179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17B6D-C947-5AC9-253D-DA73629B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32" y="1464195"/>
            <a:ext cx="6596135" cy="52572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13EDF4-B843-3653-E24B-F1ECDF5F1618}"/>
              </a:ext>
            </a:extLst>
          </p:cNvPr>
          <p:cNvGrpSpPr/>
          <p:nvPr/>
        </p:nvGrpSpPr>
        <p:grpSpPr>
          <a:xfrm>
            <a:off x="6032063" y="1773866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A78C8-1BFC-1D08-970B-0A1B8D8B8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DF166-392C-A880-6D69-4B07525D7A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96816-DA54-1C23-2BEC-FEF5CAF59BEF}"/>
              </a:ext>
            </a:extLst>
          </p:cNvPr>
          <p:cNvGrpSpPr/>
          <p:nvPr/>
        </p:nvGrpSpPr>
        <p:grpSpPr>
          <a:xfrm>
            <a:off x="4455512" y="284952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011813-F319-0706-D69B-EE5E40F2C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5BAEE-046C-3B57-83EC-3B86E6F21D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EA703-5703-C92B-18E6-435C05FE281C}"/>
              </a:ext>
            </a:extLst>
          </p:cNvPr>
          <p:cNvGrpSpPr/>
          <p:nvPr/>
        </p:nvGrpSpPr>
        <p:grpSpPr>
          <a:xfrm>
            <a:off x="4628934" y="339000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C0A8F5-E293-B63B-E58B-21A9864B58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EEC636-A8E1-9A5E-5624-F6086D64E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A139BD-62DC-8ABD-3D7B-1FA1F184C727}"/>
              </a:ext>
            </a:extLst>
          </p:cNvPr>
          <p:cNvGrpSpPr/>
          <p:nvPr/>
        </p:nvGrpSpPr>
        <p:grpSpPr>
          <a:xfrm>
            <a:off x="4773894" y="5183857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D3745A-2C23-58BE-042C-7A48C60F12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B6BB9D-4D4A-3CFB-38BF-19227F1FD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6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3B8839-0EE3-4716-04DF-0A555412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68" y="1759368"/>
            <a:ext cx="6543264" cy="33392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C3F2D-3EBF-18C0-ED68-FD7D55D362A6}"/>
              </a:ext>
            </a:extLst>
          </p:cNvPr>
          <p:cNvGrpSpPr/>
          <p:nvPr/>
        </p:nvGrpSpPr>
        <p:grpSpPr>
          <a:xfrm>
            <a:off x="5240490" y="1947960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902063-B0AB-9284-894D-38B470F1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090AD-4E7A-1AD6-79E1-D2468C7F41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A83A6F-8721-BF8B-165A-75234CBC4A0D}"/>
              </a:ext>
            </a:extLst>
          </p:cNvPr>
          <p:cNvGrpSpPr/>
          <p:nvPr/>
        </p:nvGrpSpPr>
        <p:grpSpPr>
          <a:xfrm>
            <a:off x="7757386" y="3020194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0F53B1-35CF-56F2-00C7-13420B325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4E1A49-B799-48B0-9890-00DCF2100A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4B10D4-CEAB-CF47-D645-99C185E72F30}"/>
              </a:ext>
            </a:extLst>
          </p:cNvPr>
          <p:cNvGrpSpPr/>
          <p:nvPr/>
        </p:nvGrpSpPr>
        <p:grpSpPr>
          <a:xfrm>
            <a:off x="5860532" y="454089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D09642-F642-721D-E540-A5D4E7D6EA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808CF9-BAC6-C769-34FF-AAF337702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F38429-1D05-17C5-2363-DA35BD716463}"/>
              </a:ext>
            </a:extLst>
          </p:cNvPr>
          <p:cNvGrpSpPr/>
          <p:nvPr/>
        </p:nvGrpSpPr>
        <p:grpSpPr>
          <a:xfrm>
            <a:off x="4548080" y="4761194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7A5D06-C559-496A-A2D5-10A6A81692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CCE493B-83FC-FC66-E52A-C358E9AE5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/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t1</a:t>
                </a:r>
                <a:r>
                  <a:rPr lang="en-US" sz="1800" b="0" dirty="0"/>
                  <a:t> 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l-GR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blipFill>
                <a:blip r:embed="rId4"/>
                <a:stretch>
                  <a:fillRect l="-2098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/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0" dirty="0">
                    <a:solidFill>
                      <a:srgbClr val="7030A0"/>
                    </a:solidFill>
                  </a:rPr>
                  <a:t>t2</a:t>
                </a:r>
                <a:r>
                  <a:rPr lang="en-US" sz="1800" b="0" dirty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blipFill>
                <a:blip r:embed="rId5"/>
                <a:stretch>
                  <a:fillRect l="-5114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/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blipFill>
                <a:blip r:embed="rId4"/>
                <a:stretch>
                  <a:fillRect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/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/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875ED4-59DC-425A-B8B0-5237BF05DA25}"/>
              </a:ext>
            </a:extLst>
          </p:cNvPr>
          <p:cNvSpPr txBox="1"/>
          <p:nvPr/>
        </p:nvSpPr>
        <p:spPr>
          <a:xfrm>
            <a:off x="0" y="1919050"/>
            <a:ext cx="237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For generalized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real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vectors</a:t>
            </a:r>
          </a:p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(not necessarily Euclidean 2D)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583727-0C71-4D03-BC83-E590D4AC337A}"/>
              </a:ext>
            </a:extLst>
          </p:cNvPr>
          <p:cNvCxnSpPr/>
          <p:nvPr/>
        </p:nvCxnSpPr>
        <p:spPr>
          <a:xfrm>
            <a:off x="2013148" y="2341416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318A7-A988-479E-A1F4-BB647B126767}"/>
              </a:ext>
            </a:extLst>
          </p:cNvPr>
          <p:cNvSpPr txBox="1"/>
          <p:nvPr/>
        </p:nvSpPr>
        <p:spPr>
          <a:xfrm>
            <a:off x="6549506" y="2149882"/>
            <a:ext cx="19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Inner product </a:t>
            </a:r>
            <a:r>
              <a:rPr lang="en-US" dirty="0">
                <a:solidFill>
                  <a:srgbClr val="7030A0"/>
                </a:solidFill>
              </a:rPr>
              <a:t>(produces a scalar)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E58C-6126-4436-9F22-5DF6F4C35D48}"/>
              </a:ext>
            </a:extLst>
          </p:cNvPr>
          <p:cNvSpPr txBox="1"/>
          <p:nvPr/>
        </p:nvSpPr>
        <p:spPr>
          <a:xfrm>
            <a:off x="5907062" y="3602421"/>
            <a:ext cx="258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norm of a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vector is the square root of its own inner product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1FAF67-389B-4224-8A1A-292AE2DB5D61}"/>
              </a:ext>
            </a:extLst>
          </p:cNvPr>
          <p:cNvCxnSpPr/>
          <p:nvPr/>
        </p:nvCxnSpPr>
        <p:spPr>
          <a:xfrm>
            <a:off x="5365949" y="3841771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3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9" grpId="0"/>
      <p:bldP spid="18" grpId="0"/>
      <p:bldP spid="21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5D8F9-B049-671F-A385-A149C1A6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65" y="1468581"/>
            <a:ext cx="4085269" cy="47118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4AF80-291D-A4CC-F9B9-3AD6AACD1E4E}"/>
              </a:ext>
            </a:extLst>
          </p:cNvPr>
          <p:cNvSpPr/>
          <p:nvPr/>
        </p:nvSpPr>
        <p:spPr>
          <a:xfrm>
            <a:off x="2183524" y="3641834"/>
            <a:ext cx="3570890" cy="616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3E29C-7515-D998-6C2E-762AB6EED44E}"/>
              </a:ext>
            </a:extLst>
          </p:cNvPr>
          <p:cNvGrpSpPr/>
          <p:nvPr/>
        </p:nvGrpSpPr>
        <p:grpSpPr>
          <a:xfrm>
            <a:off x="4832129" y="3208283"/>
            <a:ext cx="3749470" cy="819807"/>
            <a:chOff x="4832129" y="3208283"/>
            <a:chExt cx="3749470" cy="819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/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effectLst>
                                  <a:glow rad="1397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blipFill>
                  <a:blip r:embed="rId4"/>
                  <a:stretch>
                    <a:fillRect l="-1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F8F84A-07E2-B4D7-8012-74FA115D28A2}"/>
                </a:ext>
              </a:extLst>
            </p:cNvPr>
            <p:cNvSpPr/>
            <p:nvPr/>
          </p:nvSpPr>
          <p:spPr>
            <a:xfrm>
              <a:off x="4832129" y="3208283"/>
              <a:ext cx="3710055" cy="8198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1751BDF-DF8F-EA7E-868D-F5833B0A0521}"/>
              </a:ext>
            </a:extLst>
          </p:cNvPr>
          <p:cNvSpPr/>
          <p:nvPr/>
        </p:nvSpPr>
        <p:spPr>
          <a:xfrm>
            <a:off x="2288628" y="4307687"/>
            <a:ext cx="3221420" cy="2048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Commutation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 matrix expressed using one set of basis vectors may not reveal any interesting features, but if we express the same matrix using a different basis (such as its eigenbasis), we might spot some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underlying hidden order</a:t>
                </a:r>
              </a:p>
              <a:p>
                <a:r>
                  <a:rPr lang="en-US" sz="2400" dirty="0"/>
                  <a:t>Think about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Fourier Transform </a:t>
                </a:r>
                <a:r>
                  <a:rPr lang="en-US" sz="2400" dirty="0"/>
                  <a:t>– the algorithm finds the eigenbasis of a wave form (a state vector) which were the orthogonal eigenvectors and the simple wave frequencies the eigenvalues</a:t>
                </a:r>
              </a:p>
              <a:p>
                <a:r>
                  <a:rPr lang="en-US" sz="2400" dirty="0"/>
                  <a:t>If two matrices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dirty="0"/>
                  <a:t> share the same </a:t>
                </a:r>
                <a:r>
                  <a:rPr lang="en-US" sz="2400" u="sng" dirty="0"/>
                  <a:t>eigenbasis</a:t>
                </a:r>
                <a:r>
                  <a:rPr lang="en-US" sz="2400" dirty="0"/>
                  <a:t>, then they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commute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even if they share no eigenvalues - this is the foundation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Heisenberg Uncertainty Principle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96976-2429-B831-4708-C95CC5A1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84" y="1681634"/>
            <a:ext cx="7169031" cy="4674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7908155" y="281354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5834989" y="405052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1384350" y="4262628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45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DA5355-4E2A-1120-CEA6-BF6DDDC3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2" y="1681634"/>
            <a:ext cx="7565573" cy="43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8168286" y="1985853"/>
            <a:ext cx="730522" cy="369332"/>
            <a:chOff x="4968362" y="2079211"/>
            <a:chExt cx="73052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6883396" y="564867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0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FE1B8A-077B-FC07-084B-0DAF901D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5" y="1679126"/>
            <a:ext cx="7566547" cy="4361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2452993" y="357954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5923628" y="515664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04304B-BBD8-BABD-544A-024D63958E8A}"/>
              </a:ext>
            </a:extLst>
          </p:cNvPr>
          <p:cNvGrpSpPr/>
          <p:nvPr/>
        </p:nvGrpSpPr>
        <p:grpSpPr>
          <a:xfrm>
            <a:off x="8262879" y="1970087"/>
            <a:ext cx="730522" cy="369332"/>
            <a:chOff x="4968362" y="2079211"/>
            <a:chExt cx="73052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2836E0-8331-E38D-0E82-9106C9599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71AFB1-9AC8-2CB4-E882-18D7000C2CA8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2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0AC33-494F-B002-531A-5F35B04C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" y="1468581"/>
            <a:ext cx="7275786" cy="45172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EC86BA9-C45B-31DF-1D27-DC5A8B13F5ED}"/>
              </a:ext>
            </a:extLst>
          </p:cNvPr>
          <p:cNvGrpSpPr/>
          <p:nvPr/>
        </p:nvGrpSpPr>
        <p:grpSpPr>
          <a:xfrm>
            <a:off x="5827125" y="198681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20FFE2-CE7B-C7C8-74F5-6792BAAD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8B6C2-5E44-96A8-F166-069E007EA1C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EAD11-A367-9262-DABA-DADC842ED802}"/>
              </a:ext>
            </a:extLst>
          </p:cNvPr>
          <p:cNvGrpSpPr/>
          <p:nvPr/>
        </p:nvGrpSpPr>
        <p:grpSpPr>
          <a:xfrm>
            <a:off x="5566976" y="3006413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BC8C09-66B6-17CD-B6E5-B13BB80D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F5C3AC-03B2-91FC-C986-84CB82EF81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36E53B-136A-F463-DC97-2B61FEF8B3B2}"/>
              </a:ext>
            </a:extLst>
          </p:cNvPr>
          <p:cNvGrpSpPr/>
          <p:nvPr/>
        </p:nvGrpSpPr>
        <p:grpSpPr>
          <a:xfrm>
            <a:off x="8043826" y="4454186"/>
            <a:ext cx="823451" cy="369332"/>
            <a:chOff x="3647644" y="4910075"/>
            <a:chExt cx="8234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7985EC-D24C-1AFB-737B-B0F083402545}"/>
                </a:ext>
              </a:extLst>
            </p:cNvPr>
            <p:cNvSpPr txBox="1"/>
            <p:nvPr/>
          </p:nvSpPr>
          <p:spPr>
            <a:xfrm>
              <a:off x="4087637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B1177A-D3CC-B331-0A1D-6088BAB0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999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D5A3D6-172A-8E31-2736-7C2BA433EDF4}"/>
              </a:ext>
            </a:extLst>
          </p:cNvPr>
          <p:cNvGrpSpPr/>
          <p:nvPr/>
        </p:nvGrpSpPr>
        <p:grpSpPr>
          <a:xfrm>
            <a:off x="3083911" y="5655892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D2FD9C-3CC3-1EDE-8AA8-F3FB1B3187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AE12C8-D26B-2775-6B8F-1ABEE77BB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8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Now You Know...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Complex number </a:t>
            </a:r>
            <a:r>
              <a:rPr lang="en-US" sz="2400" b="1" dirty="0"/>
              <a:t>multiplication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rotation</a:t>
            </a:r>
            <a:r>
              <a:rPr lang="en-US" sz="2400" dirty="0"/>
              <a:t> (phase </a:t>
            </a:r>
            <a:r>
              <a:rPr lang="en-US" sz="2400" i="1" dirty="0"/>
              <a:t>addition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Orthogonal</a:t>
            </a:r>
            <a:r>
              <a:rPr lang="en-US" sz="2400" dirty="0"/>
              <a:t> vectors have a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  <a:r>
              <a:rPr lang="en-US" sz="2400" dirty="0"/>
              <a:t>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complex </a:t>
            </a:r>
            <a:r>
              <a:rPr lang="en-US" sz="2400" b="1" dirty="0">
                <a:solidFill>
                  <a:srgbClr val="00B050"/>
                </a:solidFill>
              </a:rPr>
              <a:t>inner product </a:t>
            </a:r>
            <a:r>
              <a:rPr lang="en-US" sz="2400" dirty="0"/>
              <a:t>requires using the </a:t>
            </a:r>
            <a:r>
              <a:rPr lang="en-US" sz="2400" b="1" dirty="0"/>
              <a:t>conjugate transpose</a:t>
            </a:r>
            <a:r>
              <a:rPr lang="en-US" sz="2400" dirty="0"/>
              <a:t> (aka dagger, adjoint or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) of the first vector because the </a:t>
            </a:r>
            <a:r>
              <a:rPr lang="en-US" sz="2400" b="1" dirty="0"/>
              <a:t>norm</a:t>
            </a:r>
            <a:r>
              <a:rPr lang="en-US" sz="2400" dirty="0"/>
              <a:t> of a complex vector </a:t>
            </a:r>
            <a:r>
              <a:rPr lang="en-US" sz="2400" u="sng" dirty="0"/>
              <a:t>must</a:t>
            </a:r>
            <a:r>
              <a:rPr lang="en-US" sz="2400" dirty="0"/>
              <a:t> be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multiplication is </a:t>
            </a:r>
            <a:r>
              <a:rPr lang="en-US" sz="2400" b="1" dirty="0">
                <a:solidFill>
                  <a:srgbClr val="0070C0"/>
                </a:solidFill>
              </a:rPr>
              <a:t>non-commutative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Unitary</a:t>
            </a:r>
            <a:r>
              <a:rPr lang="en-US" sz="2400" dirty="0"/>
              <a:t> matrices are fundamental in quantum computing because applying it twice can </a:t>
            </a:r>
            <a:r>
              <a:rPr lang="en-US" sz="2400" i="1" dirty="0"/>
              <a:t>undo</a:t>
            </a:r>
            <a:r>
              <a:rPr lang="en-US" sz="2400" dirty="0"/>
              <a:t> its 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Hermitian matrix has </a:t>
            </a:r>
            <a:r>
              <a:rPr lang="en-US" sz="2400" b="1" dirty="0"/>
              <a:t>orthogonal</a:t>
            </a:r>
            <a:r>
              <a:rPr lang="en-US" sz="2400" dirty="0"/>
              <a:t>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  <a:r>
              <a:rPr lang="en-US" sz="2400" dirty="0"/>
              <a:t> </a:t>
            </a:r>
            <a:r>
              <a:rPr lang="en-US" sz="2400" b="1" dirty="0"/>
              <a:t>eigenvalues</a:t>
            </a:r>
            <a:r>
              <a:rPr lang="en-US" sz="2400" dirty="0"/>
              <a:t> and represent the </a:t>
            </a:r>
            <a:r>
              <a:rPr lang="en-US" sz="2400" i="1" dirty="0"/>
              <a:t>only possible measurements </a:t>
            </a:r>
            <a:r>
              <a:rPr lang="en-US" sz="2400" dirty="0"/>
              <a:t>that can be made of a quantum system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the Jupyter Lab notebook called </a:t>
            </a:r>
            <a:r>
              <a:rPr lang="en-US" sz="2400" b="1" dirty="0"/>
              <a:t>solve4x4.ipynb </a:t>
            </a:r>
            <a:r>
              <a:rPr lang="en-US" sz="2400" dirty="0"/>
              <a:t>to solve the following system of linear equations: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9D97E6-3AB1-B9EF-5EBE-10290508D5B9}"/>
              </a:ext>
            </a:extLst>
          </p:cNvPr>
          <p:cNvGrpSpPr/>
          <p:nvPr/>
        </p:nvGrpSpPr>
        <p:grpSpPr>
          <a:xfrm>
            <a:off x="2668106" y="2779777"/>
            <a:ext cx="3807788" cy="1648763"/>
            <a:chOff x="4946699" y="1744675"/>
            <a:chExt cx="3807788" cy="1648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/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83" r="-215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/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447" r="-14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/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86" r="-160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/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69" r="-262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the Jupyter Lab notebook called </a:t>
            </a:r>
            <a:r>
              <a:rPr lang="en-US" sz="2400" b="1" dirty="0"/>
              <a:t>hermitian_matrices.ipynb</a:t>
            </a:r>
            <a:r>
              <a:rPr lang="en-US" sz="2400" dirty="0"/>
              <a:t> to demonstrate two matrix identities</a:t>
            </a:r>
          </a:p>
          <a:p>
            <a:pPr lvl="1"/>
            <a:r>
              <a:rPr lang="en-US" sz="2000" dirty="0"/>
              <a:t>Cell 1 - The inverse of a Hermitian matrix is also Hermitian</a:t>
            </a:r>
          </a:p>
          <a:p>
            <a:pPr lvl="1"/>
            <a:r>
              <a:rPr lang="en-US" sz="2000" dirty="0"/>
              <a:t>Cell 2 - A Hermitian matrix raised to an integer exponent yields another Hermitian matrix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/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are the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canonical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blipFill>
                <a:blip r:embed="rId4"/>
                <a:stretch>
                  <a:fillRect t="-8696" b="-2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7567B-C014-4D95-B2AD-5D4E7C811993}"/>
              </a:ext>
            </a:extLst>
          </p:cNvPr>
          <p:cNvSpPr txBox="1"/>
          <p:nvPr/>
        </p:nvSpPr>
        <p:spPr>
          <a:xfrm>
            <a:off x="752336" y="2022761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of these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vectors</a:t>
            </a:r>
            <a:r>
              <a:rPr lang="en-US" dirty="0"/>
              <a:t> lies entirely along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/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3B63F6-4BC3-4F49-8C36-18321F31AB49}"/>
              </a:ext>
            </a:extLst>
          </p:cNvPr>
          <p:cNvSpPr txBox="1"/>
          <p:nvPr/>
        </p:nvSpPr>
        <p:spPr>
          <a:xfrm>
            <a:off x="713678" y="3557174"/>
            <a:ext cx="29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part of these </a:t>
            </a:r>
            <a:r>
              <a:rPr lang="en-US" b="1" dirty="0"/>
              <a:t>unit vectors </a:t>
            </a:r>
            <a:r>
              <a:rPr lang="en-US" dirty="0"/>
              <a:t>lies along any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/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AE210-A018-451A-97B8-F2E8F93F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0" y="1424697"/>
            <a:ext cx="2981325" cy="296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/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blipFill>
                <a:blip r:embed="rId5"/>
                <a:stretch>
                  <a:fillRect t="-1470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/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/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/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06AC4-5F0C-4827-B591-B5FB391B5108}"/>
              </a:ext>
            </a:extLst>
          </p:cNvPr>
          <p:cNvGrpSpPr/>
          <p:nvPr/>
        </p:nvGrpSpPr>
        <p:grpSpPr>
          <a:xfrm>
            <a:off x="1300982" y="4760696"/>
            <a:ext cx="2381866" cy="1351046"/>
            <a:chOff x="5656006" y="2338977"/>
            <a:chExt cx="2381866" cy="135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/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blipFill>
                  <a:blip r:embed="rId9"/>
                  <a:stretch>
                    <a:fillRect t="-20313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/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/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26859B-5E32-4BB0-B07A-CCB505725A59}"/>
              </a:ext>
            </a:extLst>
          </p:cNvPr>
          <p:cNvSpPr txBox="1"/>
          <p:nvPr/>
        </p:nvSpPr>
        <p:spPr>
          <a:xfrm>
            <a:off x="4915118" y="4647008"/>
            <a:ext cx="2927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get the individual components of a real vector by forming the </a:t>
            </a:r>
            <a:r>
              <a:rPr lang="en-US" b="1" dirty="0">
                <a:solidFill>
                  <a:srgbClr val="7030A0"/>
                </a:solidFill>
              </a:rPr>
              <a:t>dot</a:t>
            </a:r>
            <a:r>
              <a:rPr lang="en-US" dirty="0">
                <a:solidFill>
                  <a:srgbClr val="7030A0"/>
                </a:solidFill>
              </a:rPr>
              <a:t> product with each of its </a:t>
            </a:r>
            <a:r>
              <a:rPr lang="en-US" u="sng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/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blipFill>
                <a:blip r:embed="rId12"/>
                <a:stretch>
                  <a:fillRect l="-3158" t="-3047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CF4D4-065C-1B23-C237-3E2E1822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38" y="1839958"/>
            <a:ext cx="2642507" cy="3926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3C5CC0-DE91-4C0E-BE59-F19A5EB0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212153" y="156208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08017" y="225932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013224" y="276983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311722" y="426915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924277" y="487458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505053" y="5040283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13531" y="2831357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8288" y="5225824"/>
            <a:ext cx="1430334" cy="22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13531" y="2954498"/>
            <a:ext cx="659924" cy="2271325"/>
          </a:xfrm>
          <a:prstGeom prst="bentConnector4">
            <a:avLst>
              <a:gd name="adj1" fmla="val -34640"/>
              <a:gd name="adj2" fmla="val 527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A185C-EF15-4FAD-A9FA-DF5D9F0BEA58}"/>
              </a:ext>
            </a:extLst>
          </p:cNvPr>
          <p:cNvGrpSpPr/>
          <p:nvPr/>
        </p:nvGrpSpPr>
        <p:grpSpPr>
          <a:xfrm>
            <a:off x="3557258" y="5219321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F48429-32B7-47E5-8002-E0772D2442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5ABFDC-546E-4D81-B380-C6E083E34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721BC4B-7781-4AB0-9D2F-820CDEB03ABB}"/>
              </a:ext>
            </a:extLst>
          </p:cNvPr>
          <p:cNvSpPr txBox="1"/>
          <p:nvPr/>
        </p:nvSpPr>
        <p:spPr>
          <a:xfrm>
            <a:off x="806157" y="5728838"/>
            <a:ext cx="39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  </a:t>
            </a:r>
            <a:r>
              <a:rPr lang="en-US" dirty="0">
                <a:solidFill>
                  <a:srgbClr val="7030A0"/>
                </a:solidFill>
              </a:rPr>
              <a:t>You can create a Numpy ndarray </a:t>
            </a:r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>
                <a:solidFill>
                  <a:srgbClr val="7030A0"/>
                </a:solidFill>
              </a:rPr>
              <a:t> a Python list using </a:t>
            </a:r>
            <a:r>
              <a:rPr lang="en-US" b="1" dirty="0" err="1">
                <a:solidFill>
                  <a:srgbClr val="7030A0"/>
                </a:solidFill>
              </a:rPr>
              <a:t>np.array</a:t>
            </a:r>
            <a:r>
              <a:rPr lang="en-US" b="1" dirty="0">
                <a:solidFill>
                  <a:srgbClr val="7030A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61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137F6-34ED-41BA-95E4-C0B020D5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9502-24EB-4219-AE5B-F18871850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13" y="1829445"/>
            <a:ext cx="3185093" cy="17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1D61-2B8B-4DB5-B787-F8722BFBBE30}"/>
              </a:ext>
            </a:extLst>
          </p:cNvPr>
          <p:cNvSpPr/>
          <p:nvPr/>
        </p:nvSpPr>
        <p:spPr>
          <a:xfrm>
            <a:off x="8333539" y="2101708"/>
            <a:ext cx="153304" cy="197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50B41A-D917-4861-8219-0E2BD16CFEA1}"/>
              </a:ext>
            </a:extLst>
          </p:cNvPr>
          <p:cNvSpPr/>
          <p:nvPr/>
        </p:nvSpPr>
        <p:spPr>
          <a:xfrm>
            <a:off x="8279563" y="2336658"/>
            <a:ext cx="384285" cy="1976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/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vector with </a:t>
                </a:r>
                <a:r>
                  <a:rPr lang="en-US" b="1" dirty="0">
                    <a:solidFill>
                      <a:schemeClr val="tx1"/>
                    </a:solidFill>
                  </a:rPr>
                  <a:t>two</a:t>
                </a:r>
                <a:r>
                  <a:rPr lang="en-US" dirty="0">
                    <a:solidFill>
                      <a:schemeClr val="tx1"/>
                    </a:solidFill>
                  </a:rPr>
                  <a:t> elements, but is still just a </a:t>
                </a:r>
                <a:r>
                  <a:rPr lang="en-US" b="1" dirty="0">
                    <a:solidFill>
                      <a:schemeClr val="tx1"/>
                    </a:solidFill>
                  </a:rPr>
                  <a:t>1-D</a:t>
                </a:r>
                <a:r>
                  <a:rPr lang="en-US" dirty="0">
                    <a:solidFill>
                      <a:schemeClr val="tx1"/>
                    </a:solidFill>
                  </a:rPr>
                  <a:t> object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blipFill>
                <a:blip r:embed="rId5"/>
                <a:stretch>
                  <a:fillRect t="-3974" r="-222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FAC267-EEE2-4145-9A9D-38FF2F52A52E}"/>
              </a:ext>
            </a:extLst>
          </p:cNvPr>
          <p:cNvCxnSpPr>
            <a:cxnSpLocks/>
            <a:stCxn id="14" idx="3"/>
            <a:endCxn id="30" idx="2"/>
          </p:cNvCxnSpPr>
          <p:nvPr/>
        </p:nvCxnSpPr>
        <p:spPr>
          <a:xfrm flipV="1">
            <a:off x="8315059" y="2534302"/>
            <a:ext cx="156647" cy="257053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B86F4-267D-4531-853F-13A02B229137}"/>
              </a:ext>
            </a:extLst>
          </p:cNvPr>
          <p:cNvSpPr txBox="1"/>
          <p:nvPr/>
        </p:nvSpPr>
        <p:spPr>
          <a:xfrm>
            <a:off x="5965997" y="4781669"/>
            <a:ext cx="23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Notice the comma with nothing after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0A96F-2B2D-F53C-AF12-DD3D223989FD}"/>
              </a:ext>
            </a:extLst>
          </p:cNvPr>
          <p:cNvSpPr txBox="1"/>
          <p:nvPr/>
        </p:nvSpPr>
        <p:spPr>
          <a:xfrm>
            <a:off x="348318" y="5770206"/>
            <a:ext cx="49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u="sng" dirty="0">
                <a:solidFill>
                  <a:srgbClr val="7030A0"/>
                </a:solidFill>
              </a:rPr>
              <a:t>1</a:t>
            </a:r>
            <a:r>
              <a:rPr lang="en-US" b="1" u="sng" baseline="30000" dirty="0">
                <a:solidFill>
                  <a:srgbClr val="7030A0"/>
                </a:solidFill>
              </a:rPr>
              <a:t>st</a:t>
            </a:r>
            <a:r>
              <a:rPr lang="en-US" b="1" u="sng" dirty="0">
                <a:solidFill>
                  <a:srgbClr val="7030A0"/>
                </a:solidFill>
              </a:rPr>
              <a:t> dimension</a:t>
            </a:r>
            <a:r>
              <a:rPr lang="en-US" b="1" dirty="0">
                <a:solidFill>
                  <a:srgbClr val="7030A0"/>
                </a:solidFill>
              </a:rPr>
              <a:t> of an np.ndarray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99CB-1999-4DC3-94CF-C3359460BD78}"/>
              </a:ext>
            </a:extLst>
          </p:cNvPr>
          <p:cNvSpPr/>
          <p:nvPr/>
        </p:nvSpPr>
        <p:spPr>
          <a:xfrm>
            <a:off x="5644054" y="2555081"/>
            <a:ext cx="1573515" cy="2357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B2A6E37-CD9E-E8DD-52EB-4BAEBE8CA252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 rot="5400000" flipH="1" flipV="1">
            <a:off x="2372181" y="3144664"/>
            <a:ext cx="3743584" cy="2800162"/>
          </a:xfrm>
          <a:prstGeom prst="bentConnector4">
            <a:avLst>
              <a:gd name="adj1" fmla="val -6106"/>
              <a:gd name="adj2" fmla="val 9033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9" grpId="0"/>
      <p:bldP spid="14" grpId="0"/>
      <p:bldP spid="2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A6FA7-05DC-4B65-93C0-DDD876EA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8" y="1652690"/>
            <a:ext cx="4579334" cy="45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832488" y="279399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222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3424237" y="5021407"/>
            <a:ext cx="1376363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0B3C34-63C9-42F6-A803-4350B77EA63C}"/>
              </a:ext>
            </a:extLst>
          </p:cNvPr>
          <p:cNvGrpSpPr/>
          <p:nvPr/>
        </p:nvGrpSpPr>
        <p:grpSpPr>
          <a:xfrm>
            <a:off x="1727648" y="562170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31EE07-0BED-4093-BB6D-DD239C280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CA425-EA85-4379-9A2A-D7149255AA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4CC2-3542-406F-ADF1-3F90FE3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4" y="1536514"/>
            <a:ext cx="6815932" cy="251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307711" y="430197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174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1970610" y="2142708"/>
            <a:ext cx="1010716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4A004-9851-447A-99EC-1D5D572279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10" y="4308405"/>
            <a:ext cx="3514802" cy="12481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061364" y="20452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516498-3E64-463D-A1CF-F234111D8BC6}"/>
              </a:ext>
            </a:extLst>
          </p:cNvPr>
          <p:cNvGrpSpPr/>
          <p:nvPr/>
        </p:nvGrpSpPr>
        <p:grpSpPr>
          <a:xfrm>
            <a:off x="6360416" y="2608227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63EE9BD-2559-445A-815C-CDDDFB615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CF3ED2-D11A-472D-AF86-EA3FB1B6A3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6DE8ED-D33D-47A7-9058-7747D78CD4BE}"/>
              </a:ext>
            </a:extLst>
          </p:cNvPr>
          <p:cNvGrpSpPr/>
          <p:nvPr/>
        </p:nvGrpSpPr>
        <p:grpSpPr>
          <a:xfrm>
            <a:off x="5966139" y="3159751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AAAE79-64D4-4BEA-8C96-F8259EA602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E03DD9-6AC0-402C-ADC3-B892BC11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57F63-3E6F-4E6E-9CED-E76A913AD4B5}"/>
              </a:ext>
            </a:extLst>
          </p:cNvPr>
          <p:cNvGrpSpPr/>
          <p:nvPr/>
        </p:nvGrpSpPr>
        <p:grpSpPr>
          <a:xfrm>
            <a:off x="7882731" y="354310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F19CAF-4235-4FBC-B5EC-AAFDA48C16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FFE9C5B-A0DE-44B3-8067-789CF0C89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/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3946BF2-DD86-468A-B93C-45F1FC9B09AF}"/>
              </a:ext>
            </a:extLst>
          </p:cNvPr>
          <p:cNvSpPr/>
          <p:nvPr/>
        </p:nvSpPr>
        <p:spPr>
          <a:xfrm>
            <a:off x="3712369" y="4451657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695479-8ECC-4606-B9D9-ABB8367FE50D}"/>
              </a:ext>
            </a:extLst>
          </p:cNvPr>
          <p:cNvSpPr/>
          <p:nvPr/>
        </p:nvSpPr>
        <p:spPr>
          <a:xfrm>
            <a:off x="1641844" y="4880273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23A82-BE82-88D3-7D96-AA2F2C393AA1}"/>
              </a:ext>
            </a:extLst>
          </p:cNvPr>
          <p:cNvSpPr/>
          <p:nvPr/>
        </p:nvSpPr>
        <p:spPr>
          <a:xfrm>
            <a:off x="3555124" y="3807372"/>
            <a:ext cx="479069" cy="2223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10" grpId="0" animBg="1"/>
      <p:bldP spid="4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3436F-10CE-4DF2-B5CA-B1A17A89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29" y="1761327"/>
            <a:ext cx="3236790" cy="306157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9CDAA-741C-4122-8A60-DCFB2D81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81" y="1752362"/>
            <a:ext cx="4267297" cy="30615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792421" y="206753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67564"/>
            <a:ext cx="650187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C1177-C305-4811-BFCD-B8823D4D8AA4}"/>
              </a:ext>
            </a:extLst>
          </p:cNvPr>
          <p:cNvSpPr txBox="1"/>
          <p:nvPr/>
        </p:nvSpPr>
        <p:spPr>
          <a:xfrm>
            <a:off x="2364828" y="5352393"/>
            <a:ext cx="46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LaTeX Math Symbols - Handy Reference</a:t>
            </a:r>
            <a:r>
              <a:rPr lang="en-US" dirty="0"/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880B28-76A2-4DA7-9665-040A4093A47B}"/>
              </a:ext>
            </a:extLst>
          </p:cNvPr>
          <p:cNvGrpSpPr/>
          <p:nvPr/>
        </p:nvGrpSpPr>
        <p:grpSpPr>
          <a:xfrm>
            <a:off x="2623103" y="2436865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15B915-E301-4FAD-A938-C4E0292B0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D5925-4818-40BC-9774-EF3FE699AA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2751058" y="2462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72327"/>
            <a:ext cx="650187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5F4FD-3E2B-445D-8164-97392BF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" y="1801694"/>
            <a:ext cx="5247838" cy="3070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7D58E-F3DA-4CF5-841B-C0FCD4E9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90" y="1765247"/>
            <a:ext cx="2981202" cy="2962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C5AD-0F14-4075-93F4-D13BA9D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773" y="4152847"/>
            <a:ext cx="2383743" cy="1438781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D40A86-CAB4-4A4C-AC04-8FF84BA00804}"/>
              </a:ext>
            </a:extLst>
          </p:cNvPr>
          <p:cNvSpPr/>
          <p:nvPr/>
        </p:nvSpPr>
        <p:spPr>
          <a:xfrm>
            <a:off x="4346503" y="2878466"/>
            <a:ext cx="908122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B2856D-B9B1-4795-BB44-27C1D9793341}"/>
              </a:ext>
            </a:extLst>
          </p:cNvPr>
          <p:cNvGrpSpPr/>
          <p:nvPr/>
        </p:nvGrpSpPr>
        <p:grpSpPr>
          <a:xfrm>
            <a:off x="4346503" y="2252345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348DB4-9138-4BE1-8CF2-783F862C5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147B7-A5BE-41C5-9B37-CCA97A543E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3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vectors</a:t>
            </a:r>
            <a:r>
              <a:rPr lang="en-US" sz="2400" dirty="0"/>
              <a:t>, including addition, scalar multiplication, and </a:t>
            </a:r>
            <a:r>
              <a:rPr lang="en-US" sz="2400" b="1" dirty="0">
                <a:solidFill>
                  <a:srgbClr val="7030A0"/>
                </a:solidFill>
              </a:rPr>
              <a:t>dot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matrices</a:t>
            </a:r>
            <a:r>
              <a:rPr lang="en-US" sz="2400" dirty="0"/>
              <a:t>, including matrix inversion, transpose, </a:t>
            </a:r>
            <a:r>
              <a:rPr lang="en-US" sz="2400" b="1" dirty="0">
                <a:solidFill>
                  <a:srgbClr val="00B050"/>
                </a:solidFill>
              </a:rPr>
              <a:t>adjoint</a:t>
            </a:r>
            <a:r>
              <a:rPr lang="en-US" sz="2400" dirty="0"/>
              <a:t>, and </a:t>
            </a:r>
            <a:r>
              <a:rPr lang="en-US" sz="2400" b="1" dirty="0"/>
              <a:t>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Identify and use diagonal, symmetric, Identity, </a:t>
            </a:r>
            <a:r>
              <a:rPr lang="en-US" sz="2400" b="1" dirty="0">
                <a:solidFill>
                  <a:srgbClr val="0070C0"/>
                </a:solidFill>
              </a:rPr>
              <a:t>Hermitian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Unitary</a:t>
            </a:r>
            <a:r>
              <a:rPr lang="en-US" sz="2400" dirty="0"/>
              <a:t>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basis sets, transition matrices, and the </a:t>
            </a:r>
            <a:r>
              <a:rPr lang="en-US" sz="2400" b="1" dirty="0">
                <a:solidFill>
                  <a:srgbClr val="FF0000"/>
                </a:solidFill>
              </a:rPr>
              <a:t>Hadamard</a:t>
            </a:r>
            <a:r>
              <a:rPr lang="en-US" sz="2400" dirty="0"/>
              <a:t>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</a:t>
            </a:r>
            <a:r>
              <a:rPr lang="en-US" sz="2400" b="1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eigenvalues</a:t>
            </a:r>
            <a:r>
              <a:rPr lang="en-US" sz="2400" dirty="0"/>
              <a:t>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8945BFC-9CD5-4683-9687-FE80542A6323}"/>
              </a:ext>
            </a:extLst>
          </p:cNvPr>
          <p:cNvSpPr/>
          <p:nvPr/>
        </p:nvSpPr>
        <p:spPr>
          <a:xfrm>
            <a:off x="4918902" y="2020352"/>
            <a:ext cx="3231890" cy="2709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“matrix” in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is represented as </a:t>
            </a:r>
            <a:r>
              <a:rPr lang="en-US" sz="2400" b="1" dirty="0"/>
              <a:t>vectors of vectors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matrix can hold any number of elements (in each dimension), but </a:t>
            </a:r>
            <a:r>
              <a:rPr lang="en-US" sz="2000" b="1" dirty="0"/>
              <a:t>all</a:t>
            </a:r>
            <a:r>
              <a:rPr lang="en-US" sz="2000" dirty="0"/>
              <a:t> elements must be of the </a:t>
            </a:r>
            <a:r>
              <a:rPr lang="en-US" sz="2000" u="sng" dirty="0"/>
              <a:t>same</a:t>
            </a:r>
            <a:r>
              <a:rPr lang="en-US" sz="2000" dirty="0"/>
              <a:t> data type, such as </a:t>
            </a:r>
            <a:r>
              <a:rPr lang="en-US" sz="2000" b="1" dirty="0">
                <a:solidFill>
                  <a:srgbClr val="0070C0"/>
                </a:solidFill>
              </a:rPr>
              <a:t>int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float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elements are accessed by their index numbers, which starts at </a:t>
            </a:r>
            <a:r>
              <a:rPr lang="en-US" sz="2000" b="1" dirty="0">
                <a:solidFill>
                  <a:srgbClr val="FF0000"/>
                </a:solidFill>
              </a:rPr>
              <a:t>zero</a:t>
            </a:r>
            <a:r>
              <a:rPr lang="en-US" sz="2000" dirty="0"/>
              <a:t> and correspond to each dimension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nomenclature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mathematics, a matrix size is written as </a:t>
            </a:r>
            <a:r>
              <a:rPr lang="en-US" sz="2000" b="1" dirty="0"/>
              <a:t>(Rows x Columns)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0070C0"/>
                </a:solidFill>
              </a:rPr>
              <a:t>NumPy</a:t>
            </a:r>
            <a:r>
              <a:rPr lang="en-US" sz="2000" dirty="0"/>
              <a:t> a matrix (aka a </a:t>
            </a:r>
            <a:r>
              <a:rPr lang="en-US" sz="2000" b="1" dirty="0">
                <a:solidFill>
                  <a:srgbClr val="FF0000"/>
                </a:solidFill>
              </a:rPr>
              <a:t>ndarray</a:t>
            </a:r>
            <a:r>
              <a:rPr lang="en-US" sz="2000" dirty="0"/>
              <a:t>) is written using </a:t>
            </a:r>
            <a:r>
              <a:rPr lang="en-US" sz="2000" b="1" dirty="0">
                <a:solidFill>
                  <a:srgbClr val="00B050"/>
                </a:solidFill>
              </a:rPr>
              <a:t>commas</a:t>
            </a:r>
            <a:r>
              <a:rPr lang="en-US" sz="2000" dirty="0"/>
              <a:t> instead of multiplication crosses, and using </a:t>
            </a:r>
            <a:r>
              <a:rPr lang="en-US" sz="2000" b="1" dirty="0">
                <a:solidFill>
                  <a:srgbClr val="00B050"/>
                </a:solidFill>
              </a:rPr>
              <a:t>square brackets </a:t>
            </a:r>
            <a:r>
              <a:rPr lang="en-US" sz="2000" dirty="0"/>
              <a:t>instead of parenthesis: </a:t>
            </a:r>
            <a:r>
              <a:rPr lang="en-US" sz="2000" b="1" dirty="0"/>
              <a:t>[</a:t>
            </a:r>
            <a:r>
              <a:rPr lang="en-US" sz="2000" b="1" dirty="0" err="1"/>
              <a:t>Row,Column</a:t>
            </a:r>
            <a:r>
              <a:rPr lang="en-US" sz="2000" b="1" dirty="0"/>
              <a:t>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Example: the NumPy array </a:t>
            </a:r>
            <a:r>
              <a:rPr lang="en-US" sz="2000" b="1" dirty="0"/>
              <a:t>[5,7] </a:t>
            </a:r>
            <a:r>
              <a:rPr lang="en-US" sz="2000" dirty="0"/>
              <a:t>has </a:t>
            </a:r>
            <a:r>
              <a:rPr lang="en-US" sz="2000" b="1" dirty="0"/>
              <a:t>5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rows</a:t>
            </a:r>
            <a:r>
              <a:rPr lang="en-US" sz="2000" dirty="0"/>
              <a:t> and </a:t>
            </a:r>
            <a:r>
              <a:rPr lang="en-US" sz="2000" b="1" dirty="0"/>
              <a:t>7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Types of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FCC71-86BB-4944-B448-6A1FB25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7" y="1588983"/>
            <a:ext cx="4406125" cy="213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3BBE0-924E-4F1E-A445-CA8739CA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162" y="4436893"/>
            <a:ext cx="2301508" cy="1664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B3862-DE98-44E6-A692-F68506DA4940}"/>
              </a:ext>
            </a:extLst>
          </p:cNvPr>
          <p:cNvSpPr txBox="1"/>
          <p:nvPr/>
        </p:nvSpPr>
        <p:spPr>
          <a:xfrm>
            <a:off x="3558049" y="4011561"/>
            <a:ext cx="202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64326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When rendering computer graphics, we often need to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of two matrices, e.g.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is a standard algorithm to do this multiplication</a:t>
                </a:r>
              </a:p>
              <a:p>
                <a:r>
                  <a:rPr lang="en-US" sz="2400" dirty="0"/>
                  <a:t>It involves multiplying each element in the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of first matrix by each element in the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the second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720" y="3078480"/>
            <a:ext cx="1219200" cy="3352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4753862" y="2910840"/>
            <a:ext cx="274320" cy="10363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 order to multiply two matrices together, the number of </a:t>
            </a:r>
            <a:r>
              <a:rPr lang="en-US" sz="2400" i="1" dirty="0">
                <a:solidFill>
                  <a:srgbClr val="FF0000"/>
                </a:solidFill>
              </a:rPr>
              <a:t>columns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u="sng" dirty="0">
                <a:solidFill>
                  <a:srgbClr val="00B050"/>
                </a:solidFill>
              </a:rPr>
              <a:t>must equal </a:t>
            </a:r>
            <a:r>
              <a:rPr lang="en-US" sz="2400" dirty="0"/>
              <a:t>the number of </a:t>
            </a:r>
            <a:r>
              <a:rPr lang="en-US" sz="2400" i="1" dirty="0">
                <a:solidFill>
                  <a:srgbClr val="FF0000"/>
                </a:solidFill>
              </a:rPr>
              <a:t>rows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B</a:t>
            </a:r>
            <a:r>
              <a:rPr lang="en-US" sz="2400" dirty="0"/>
              <a:t>  (Cols </a:t>
            </a:r>
            <a:r>
              <a:rPr lang="en-US" sz="2400" b="1" dirty="0"/>
              <a:t>A</a:t>
            </a:r>
            <a:r>
              <a:rPr lang="en-US" sz="2400" dirty="0"/>
              <a:t> = Rows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The resulting matrix will have as many rows as there were </a:t>
            </a:r>
            <a:r>
              <a:rPr lang="en-US" sz="2400" u="sng" dirty="0"/>
              <a:t>rows</a:t>
            </a:r>
            <a:r>
              <a:rPr lang="en-US" sz="2400" dirty="0"/>
              <a:t> in matrix </a:t>
            </a:r>
            <a:r>
              <a:rPr lang="en-US" sz="2400" b="1" dirty="0"/>
              <a:t>A</a:t>
            </a:r>
            <a:r>
              <a:rPr lang="en-US" sz="2400" dirty="0"/>
              <a:t>, and as many </a:t>
            </a:r>
            <a:r>
              <a:rPr lang="en-US" sz="2400" u="sng" dirty="0"/>
              <a:t>columns</a:t>
            </a:r>
            <a:r>
              <a:rPr lang="en-US" sz="2400" dirty="0"/>
              <a:t> as there were columns in matrix </a:t>
            </a:r>
            <a:r>
              <a:rPr lang="en-US" sz="2400" b="1" dirty="0"/>
              <a:t>B</a:t>
            </a:r>
            <a:r>
              <a:rPr lang="en-US" sz="2400" dirty="0"/>
              <a:t>  (Rows </a:t>
            </a:r>
            <a:r>
              <a:rPr lang="en-US" sz="2400" b="1" dirty="0"/>
              <a:t>A</a:t>
            </a:r>
            <a:r>
              <a:rPr lang="en-US" sz="2400" dirty="0"/>
              <a:t> x Cols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 has dimension (2 x 3) = 2 rows, 3 columns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B</a:t>
                </a:r>
                <a:r>
                  <a:rPr lang="en-US" dirty="0"/>
                  <a:t> has dimension (3 x 2) = 3 rows, 2 columns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(2 x 3)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3600" dirty="0"/>
                  <a:t> (3 x 2)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849253" y="3654175"/>
            <a:ext cx="3468130" cy="1046441"/>
            <a:chOff x="849253" y="3654175"/>
            <a:chExt cx="3468130" cy="1046441"/>
          </a:xfrm>
        </p:grpSpPr>
        <p:sp>
          <p:nvSpPr>
            <p:cNvPr id="6" name="TextBox 5"/>
            <p:cNvSpPr txBox="1"/>
            <p:nvPr/>
          </p:nvSpPr>
          <p:spPr>
            <a:xfrm>
              <a:off x="849253" y="3654175"/>
              <a:ext cx="3468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u="sng" dirty="0"/>
                <a:t>inner</a:t>
              </a:r>
              <a:r>
                <a:rPr lang="en-US" sz="2000" dirty="0"/>
                <a:t> values must match!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3121958" y="4198108"/>
              <a:ext cx="988904" cy="5025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7233" y="5325423"/>
            <a:ext cx="5977779" cy="1028824"/>
            <a:chOff x="2467233" y="5325423"/>
            <a:chExt cx="5977779" cy="1028824"/>
          </a:xfrm>
        </p:grpSpPr>
        <p:sp>
          <p:nvSpPr>
            <p:cNvPr id="5" name="Curved Up Arrow 4"/>
            <p:cNvSpPr/>
            <p:nvPr/>
          </p:nvSpPr>
          <p:spPr>
            <a:xfrm>
              <a:off x="2467233" y="5325423"/>
              <a:ext cx="2380736" cy="67172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7969" y="5338584"/>
              <a:ext cx="35970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</a:t>
              </a:r>
              <a:r>
                <a:rPr lang="en-US" sz="2000" u="sng" dirty="0"/>
                <a:t>outer</a:t>
              </a:r>
              <a:r>
                <a:rPr lang="en-US" sz="2000" dirty="0"/>
                <a:t> values will be</a:t>
              </a:r>
            </a:p>
            <a:p>
              <a:pPr algn="ctr"/>
              <a:r>
                <a:rPr lang="en-US" sz="2000" dirty="0"/>
                <a:t>the dimension of the final</a:t>
              </a:r>
            </a:p>
            <a:p>
              <a:pPr algn="ctr"/>
              <a:r>
                <a:rPr lang="en-US" sz="2000" dirty="0"/>
                <a:t>matrix product!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BE88BC-E523-42A2-8657-0B555F6FBB96}"/>
              </a:ext>
            </a:extLst>
          </p:cNvPr>
          <p:cNvSpPr txBox="1"/>
          <p:nvPr/>
        </p:nvSpPr>
        <p:spPr>
          <a:xfrm>
            <a:off x="5407572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E42B8-546E-4CB8-8481-5F47A2D6C0A4}"/>
              </a:ext>
            </a:extLst>
          </p:cNvPr>
          <p:cNvSpPr txBox="1"/>
          <p:nvPr/>
        </p:nvSpPr>
        <p:spPr>
          <a:xfrm>
            <a:off x="6766034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E1342-C8A3-C5F8-D500-1A29F97603BE}"/>
              </a:ext>
            </a:extLst>
          </p:cNvPr>
          <p:cNvSpPr txBox="1"/>
          <p:nvPr/>
        </p:nvSpPr>
        <p:spPr>
          <a:xfrm>
            <a:off x="2631529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2BACD-78EF-81DA-5DEE-5159F544C14A}"/>
              </a:ext>
            </a:extLst>
          </p:cNvPr>
          <p:cNvSpPr txBox="1"/>
          <p:nvPr/>
        </p:nvSpPr>
        <p:spPr>
          <a:xfrm>
            <a:off x="4147647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544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i="1" dirty="0"/>
                  <a:t>Matrix</a:t>
                </a:r>
                <a:r>
                  <a:rPr lang="en-US" sz="2400" dirty="0"/>
                  <a:t> multiplication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</a:t>
                </a:r>
                <a:r>
                  <a:rPr lang="en-US" sz="2400" u="sng" dirty="0"/>
                  <a:t>commutative</a:t>
                </a:r>
                <a:r>
                  <a:rPr lang="en-US" sz="2400" dirty="0"/>
                  <a:t>!</a:t>
                </a:r>
              </a:p>
              <a:p>
                <a:pPr lvl="1"/>
                <a:r>
                  <a:rPr lang="en-US" sz="2000" dirty="0"/>
                  <a:t>If we multiple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</a:t>
                </a:r>
                <a:r>
                  <a:rPr lang="en-US" sz="2000" b="1" dirty="0"/>
                  <a:t>B</a:t>
                </a:r>
                <a:r>
                  <a:rPr lang="en-US" sz="2000" dirty="0"/>
                  <a:t> we may get a different matrix than if we  multiply </a:t>
                </a:r>
                <a:r>
                  <a:rPr lang="en-US" sz="2000" b="1" dirty="0"/>
                  <a:t>B</a:t>
                </a:r>
                <a:r>
                  <a:rPr lang="en-US" sz="2000" dirty="0"/>
                  <a:t> x </a:t>
                </a:r>
                <a:r>
                  <a:rPr lang="en-US" sz="2000" b="1" dirty="0"/>
                  <a:t>A</a:t>
                </a: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:r>
                  <a:rPr lang="en-US" sz="2000" dirty="0"/>
                  <a:t>= result is a (3 x 3) matrix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:r>
                  <a:rPr lang="en-US" sz="2000" dirty="0"/>
                  <a:t>= result is a (2 x 2) matrix</a:t>
                </a:r>
              </a:p>
              <a:p>
                <a:pPr lvl="1"/>
                <a:r>
                  <a:rPr lang="en-US" sz="2000" dirty="0"/>
                  <a:t>You might not even be able to multiply in the reverse order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= result is a (2 x 5) matrix</a:t>
                </a:r>
              </a:p>
              <a:p>
                <a:pPr marL="0" indent="0" algn="ctr">
                  <a:buNone/>
                </a:pP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= Not allowed (5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2)</a:t>
                </a: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aaa</a:t>
                </a:r>
              </a:p>
              <a:p>
                <a:r>
                  <a:rPr lang="en-US" sz="2400" dirty="0"/>
                  <a:t>Welcome to the world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non-commutative algebra</a:t>
                </a:r>
                <a:endParaRPr lang="en-US" sz="2400" dirty="0"/>
              </a:p>
              <a:p>
                <a:pPr lvl="1"/>
                <a:r>
                  <a:rPr lang="en-US" sz="2000" dirty="0"/>
                  <a:t>This is very strange – it catches even great physicists by surprise!</a:t>
                </a:r>
              </a:p>
              <a:p>
                <a:pPr lvl="1"/>
                <a:r>
                  <a:rPr lang="en-US" sz="2000" dirty="0"/>
                  <a:t>This asymmetry is the foundation of the matrix formulation of </a:t>
                </a:r>
                <a:r>
                  <a:rPr lang="en-US" sz="2000" b="1" dirty="0"/>
                  <a:t>quantum mechanics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The algorithm is simple but tedious for </a:t>
                </a:r>
                <a:r>
                  <a:rPr lang="en-US" sz="2400" b="1" dirty="0"/>
                  <a:t>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B</a:t>
                </a:r>
                <a:r>
                  <a:rPr lang="en-US" sz="2400" dirty="0"/>
                  <a:t> =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Sum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/>
                  <a:t> of every element in each </a:t>
                </a:r>
                <a:r>
                  <a:rPr lang="en-US" sz="2400" u="sng" dirty="0"/>
                  <a:t>row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and the corresponding element in each </a:t>
                </a:r>
                <a:r>
                  <a:rPr lang="en-US" sz="2400" u="sng" dirty="0"/>
                  <a:t>column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B</a:t>
                </a:r>
              </a:p>
              <a:p>
                <a:r>
                  <a:rPr lang="en-US" sz="2400" dirty="0"/>
                  <a:t>That </a:t>
                </a:r>
                <a:r>
                  <a:rPr lang="en-US" sz="2400" i="1" dirty="0"/>
                  <a:t>sum</a:t>
                </a:r>
                <a:r>
                  <a:rPr lang="en-US" sz="2400" dirty="0"/>
                  <a:t> becomes just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one element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in new matrix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dirty="0"/>
                  <a:t>Continue this process for all rows in matrix </a:t>
                </a:r>
                <a:r>
                  <a:rPr lang="en-US" sz="2400" b="1" dirty="0"/>
                  <a:t>A</a:t>
                </a:r>
              </a:p>
              <a:p>
                <a:pPr lvl="1"/>
                <a:r>
                  <a:rPr lang="en-US" sz="2000" dirty="0"/>
                  <a:t>Every </a:t>
                </a:r>
                <a:r>
                  <a:rPr lang="en-US" sz="2000" u="sng" dirty="0"/>
                  <a:t>row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A</a:t>
                </a:r>
                <a:r>
                  <a:rPr lang="en-US" sz="2000" dirty="0"/>
                  <a:t> gets multiplied by every </a:t>
                </a:r>
                <a:r>
                  <a:rPr lang="en-US" sz="2000" u="sng" dirty="0"/>
                  <a:t>column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B</a:t>
                </a:r>
              </a:p>
              <a:p>
                <a:pPr lvl="1"/>
                <a:r>
                  <a:rPr lang="en-US" sz="2000" dirty="0"/>
                  <a:t>The resulting matrix will have dimensions (Rows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Cols </a:t>
                </a:r>
                <a:r>
                  <a:rPr lang="en-US" sz="2000" b="1" dirty="0"/>
                  <a:t>B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9000E-AC8A-9445-627A-5ABE340D1F73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6E6CC-3726-E056-1A85-41B49C6DD59B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784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3945924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1870" y="4102443"/>
            <a:ext cx="3194450" cy="19276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4E048-6E26-A003-A0CC-933FB8A093F1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4B4DB-6EAE-111E-71A2-E6A1518BF1D2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4B53BCD-2A67-4477-A7E0-57B207CF8CAC}"/>
              </a:ext>
            </a:extLst>
          </p:cNvPr>
          <p:cNvSpPr/>
          <p:nvPr/>
        </p:nvSpPr>
        <p:spPr>
          <a:xfrm>
            <a:off x="614896" y="2020352"/>
            <a:ext cx="3231890" cy="2228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3260" y="2776022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10331" y="4258961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26227" y="4415480"/>
            <a:ext cx="2420093" cy="15899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FD042-BA61-20FB-6218-56BD8269D6CC}"/>
              </a:ext>
            </a:extLst>
          </p:cNvPr>
          <p:cNvSpPr/>
          <p:nvPr/>
        </p:nvSpPr>
        <p:spPr>
          <a:xfrm>
            <a:off x="5877417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F7739-7E51-5A51-479E-7E15E51E3247}"/>
              </a:ext>
            </a:extLst>
          </p:cNvPr>
          <p:cNvSpPr/>
          <p:nvPr/>
        </p:nvSpPr>
        <p:spPr>
          <a:xfrm>
            <a:off x="6476926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1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8560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47845" y="452257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8420" y="4679091"/>
            <a:ext cx="3156780" cy="15651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2EB5D9-E7EF-5399-E7FB-DA934E917C2B}"/>
              </a:ext>
            </a:extLst>
          </p:cNvPr>
          <p:cNvSpPr/>
          <p:nvPr/>
        </p:nvSpPr>
        <p:spPr>
          <a:xfrm>
            <a:off x="5877417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3BF74-8D36-0109-B14D-678A25444900}"/>
              </a:ext>
            </a:extLst>
          </p:cNvPr>
          <p:cNvSpPr/>
          <p:nvPr/>
        </p:nvSpPr>
        <p:spPr>
          <a:xfrm>
            <a:off x="6476926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140" y="2765658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478618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885038" y="5025081"/>
            <a:ext cx="2545492" cy="1252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A487A-B9E0-B8F9-04F3-2B11AB731548}"/>
              </a:ext>
            </a:extLst>
          </p:cNvPr>
          <p:cNvSpPr/>
          <p:nvPr/>
        </p:nvSpPr>
        <p:spPr>
          <a:xfrm>
            <a:off x="5877417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3027E-AFC3-3AB8-D8E7-245413A21529}"/>
              </a:ext>
            </a:extLst>
          </p:cNvPr>
          <p:cNvSpPr/>
          <p:nvPr/>
        </p:nvSpPr>
        <p:spPr>
          <a:xfrm>
            <a:off x="6476926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68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22CB-8819-8A32-65FE-F68EF41D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matrix_algebra.ipynb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F15A-6AF8-6D64-15D6-7A7F23A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DD5BE-061D-3634-0504-E984AC42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86" y="1679005"/>
            <a:ext cx="4691027" cy="48138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8F7E2E-A9AD-BD7D-BE99-C00E97E3F301}"/>
              </a:ext>
            </a:extLst>
          </p:cNvPr>
          <p:cNvGrpSpPr/>
          <p:nvPr/>
        </p:nvGrpSpPr>
        <p:grpSpPr>
          <a:xfrm>
            <a:off x="4941859" y="322068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C65B1C-548C-92D3-4737-CC2016EFC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20C37-6C42-D162-147E-644604E419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FA1C3-7269-E4A9-DD48-97ED27194224}"/>
              </a:ext>
            </a:extLst>
          </p:cNvPr>
          <p:cNvGrpSpPr/>
          <p:nvPr/>
        </p:nvGrpSpPr>
        <p:grpSpPr>
          <a:xfrm>
            <a:off x="5410385" y="4824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C88B0A-F73F-E91C-247A-A45D4D235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64D0D8-39D4-1D7B-AC68-F15FF14B2B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0E55D-AC12-5B5D-30AC-91A41FEFBB19}"/>
              </a:ext>
            </a:extLst>
          </p:cNvPr>
          <p:cNvGrpSpPr/>
          <p:nvPr/>
        </p:nvGrpSpPr>
        <p:grpSpPr>
          <a:xfrm>
            <a:off x="4471232" y="537037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35B62-8974-C1AB-5009-18341D7DC0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10856-8B1A-A16D-BE5D-DDAC87BFB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2D9774-4D7B-7FC2-8018-93ECD3414928}"/>
              </a:ext>
            </a:extLst>
          </p:cNvPr>
          <p:cNvGrpSpPr/>
          <p:nvPr/>
        </p:nvGrpSpPr>
        <p:grpSpPr>
          <a:xfrm>
            <a:off x="6452271" y="618662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7A2E19-49B6-5721-61A4-174DA45295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7AF965-14B2-EC6E-BF6F-850BBB055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F7B7B-B2EF-C781-DC7A-A616979A48F9}"/>
              </a:ext>
            </a:extLst>
          </p:cNvPr>
          <p:cNvSpPr/>
          <p:nvPr/>
        </p:nvSpPr>
        <p:spPr>
          <a:xfrm>
            <a:off x="5532769" y="6203294"/>
            <a:ext cx="231949" cy="2738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3242-5F84-01E0-63E8-3AAF9841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6" y="1690689"/>
            <a:ext cx="3619048" cy="42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562C0-8349-3C94-43A7-B64FA55BF024}"/>
              </a:ext>
            </a:extLst>
          </p:cNvPr>
          <p:cNvGrpSpPr/>
          <p:nvPr/>
        </p:nvGrpSpPr>
        <p:grpSpPr>
          <a:xfrm>
            <a:off x="6260662" y="214839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25A366-56D4-BA29-C9C8-C83E884CD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36A7E-3B05-8A1A-D2CB-A1134A6A004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FE24DD-A1DE-FD2E-48B9-A91D3536A818}"/>
              </a:ext>
            </a:extLst>
          </p:cNvPr>
          <p:cNvGrpSpPr/>
          <p:nvPr/>
        </p:nvGrpSpPr>
        <p:grpSpPr>
          <a:xfrm>
            <a:off x="4479158" y="2392329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39241A-F9FC-13D1-5C5E-5BB93AA5A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AD0AD-3E26-615A-015F-50F3048C51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2C2F3E-A31B-3954-5A08-560B3299667A}"/>
              </a:ext>
            </a:extLst>
          </p:cNvPr>
          <p:cNvGrpSpPr/>
          <p:nvPr/>
        </p:nvGrpSpPr>
        <p:grpSpPr>
          <a:xfrm>
            <a:off x="4237955" y="262766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7FB4D1-ED4A-17F5-71BB-53B64D39B8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493F1-766B-1471-1A97-62D67C966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4A04CF-7623-751F-4E1D-2C90211F97FC}"/>
              </a:ext>
            </a:extLst>
          </p:cNvPr>
          <p:cNvGrpSpPr/>
          <p:nvPr/>
        </p:nvGrpSpPr>
        <p:grpSpPr>
          <a:xfrm>
            <a:off x="6249655" y="4114246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D0312D-A9B9-19F2-A13D-306054A169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EDAE5C-D6C4-96ED-4AEC-FBEC156EC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05EBF4-C63C-8BDC-0216-11B44ADD138C}"/>
              </a:ext>
            </a:extLst>
          </p:cNvPr>
          <p:cNvGrpSpPr/>
          <p:nvPr/>
        </p:nvGrpSpPr>
        <p:grpSpPr>
          <a:xfrm>
            <a:off x="4429944" y="4351670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F695F-A6B5-88EA-B9CE-27F015D2180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CCC9D4-BB8D-72A1-330B-AB8AA369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DD0B81-A4A0-D03E-ED83-E183E7F3151F}"/>
              </a:ext>
            </a:extLst>
          </p:cNvPr>
          <p:cNvGrpSpPr/>
          <p:nvPr/>
        </p:nvGrpSpPr>
        <p:grpSpPr>
          <a:xfrm>
            <a:off x="4274204" y="458874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55E140-F587-FF3B-1084-7DC252C713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5E72D1-91F9-300A-8480-7A9CD8BCA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2B4A5B-E9A0-94CE-2DA4-331BA3D4D49C}"/>
              </a:ext>
            </a:extLst>
          </p:cNvPr>
          <p:cNvSpPr txBox="1"/>
          <p:nvPr/>
        </p:nvSpPr>
        <p:spPr>
          <a:xfrm>
            <a:off x="177117" y="2370969"/>
            <a:ext cx="2387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b="1" baseline="30000" dirty="0">
                <a:solidFill>
                  <a:srgbClr val="7030A0"/>
                </a:solidFill>
              </a:rPr>
              <a:t>st</a:t>
            </a:r>
            <a:r>
              <a:rPr lang="en-US" b="1" dirty="0">
                <a:solidFill>
                  <a:srgbClr val="7030A0"/>
                </a:solidFill>
              </a:rPr>
              <a:t> dimension of an np.ndarray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BEBF6B-295B-207B-436B-2A98634B3DA2}"/>
              </a:ext>
            </a:extLst>
          </p:cNvPr>
          <p:cNvSpPr/>
          <p:nvPr/>
        </p:nvSpPr>
        <p:spPr>
          <a:xfrm>
            <a:off x="2829910" y="4412702"/>
            <a:ext cx="1565156" cy="2364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6DE55B9-9766-FFB2-851A-43DE7EF7740F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16200000" flipH="1">
            <a:off x="1620445" y="3321473"/>
            <a:ext cx="959641" cy="1459289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7C45-6D86-DDBE-5290-3AFA652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95" y="1799710"/>
            <a:ext cx="5123809" cy="4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299E7FE-EC86-9D7F-B8A6-4B310AB18382}"/>
              </a:ext>
            </a:extLst>
          </p:cNvPr>
          <p:cNvSpPr/>
          <p:nvPr/>
        </p:nvSpPr>
        <p:spPr>
          <a:xfrm>
            <a:off x="4571999" y="3318641"/>
            <a:ext cx="1647496" cy="338959"/>
          </a:xfrm>
          <a:prstGeom prst="wedgeRoundRectCallout">
            <a:avLst>
              <a:gd name="adj1" fmla="val -84469"/>
              <a:gd name="adj2" fmla="val -5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See slide #32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0D248-FC83-B593-A42A-5D2410299687}"/>
              </a:ext>
            </a:extLst>
          </p:cNvPr>
          <p:cNvGrpSpPr/>
          <p:nvPr/>
        </p:nvGrpSpPr>
        <p:grpSpPr>
          <a:xfrm>
            <a:off x="4108674" y="2364225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E99DBD-BFEB-5EA8-EF60-3576E7D00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E497A-D405-EE66-198B-4D7994913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988C6-20D7-2BEA-D293-2AB386CA981A}"/>
              </a:ext>
            </a:extLst>
          </p:cNvPr>
          <p:cNvGrpSpPr/>
          <p:nvPr/>
        </p:nvGrpSpPr>
        <p:grpSpPr>
          <a:xfrm>
            <a:off x="6987440" y="2616221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E3A4F9-E5FD-3A8B-7596-0D29557E4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32DA9D-5550-2671-2FAC-44BEE1D1BA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61A0AB-F302-00C3-4B70-F50099774703}"/>
              </a:ext>
            </a:extLst>
          </p:cNvPr>
          <p:cNvGrpSpPr/>
          <p:nvPr/>
        </p:nvGrpSpPr>
        <p:grpSpPr>
          <a:xfrm>
            <a:off x="4148087" y="44620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529BB4-3F9E-1F38-2E4A-FA734AE269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663357-D0EA-2746-74BA-9AB3CECE2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/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2∙2×3=3×3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25D21B65-27C4-4F91-2B6B-A0356FB5A13F}"/>
              </a:ext>
            </a:extLst>
          </p:cNvPr>
          <p:cNvSpPr/>
          <p:nvPr/>
        </p:nvSpPr>
        <p:spPr>
          <a:xfrm rot="10800000">
            <a:off x="6258254" y="5205550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6B9F7677-CD4A-CE96-4F5F-4CB0C3AD48BF}"/>
              </a:ext>
            </a:extLst>
          </p:cNvPr>
          <p:cNvSpPr/>
          <p:nvPr/>
        </p:nvSpPr>
        <p:spPr>
          <a:xfrm>
            <a:off x="5879075" y="5681912"/>
            <a:ext cx="1172599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DAD68-0EF2-2F20-C479-E00B1BCF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7" y="1690689"/>
            <a:ext cx="8561905" cy="415238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/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2∙3×3=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087B5-6DB8-2757-EC48-BD26732820AB}"/>
              </a:ext>
            </a:extLst>
          </p:cNvPr>
          <p:cNvCxnSpPr>
            <a:cxnSpLocks/>
          </p:cNvCxnSpPr>
          <p:nvPr/>
        </p:nvCxnSpPr>
        <p:spPr>
          <a:xfrm>
            <a:off x="655057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B19F1B-A140-DE4F-38B5-1D0E2864005F}"/>
              </a:ext>
            </a:extLst>
          </p:cNvPr>
          <p:cNvCxnSpPr>
            <a:cxnSpLocks/>
          </p:cNvCxnSpPr>
          <p:nvPr/>
        </p:nvCxnSpPr>
        <p:spPr>
          <a:xfrm>
            <a:off x="724688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0421A0-EC79-7365-8828-CA1541C35FBE}"/>
              </a:ext>
            </a:extLst>
          </p:cNvPr>
          <p:cNvSpPr txBox="1"/>
          <p:nvPr/>
        </p:nvSpPr>
        <p:spPr>
          <a:xfrm>
            <a:off x="5179306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0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58A65-8911-E243-AA17-0D826E2FB9D8}"/>
              </a:ext>
            </a:extLst>
          </p:cNvPr>
          <p:cNvSpPr txBox="1"/>
          <p:nvPr/>
        </p:nvSpPr>
        <p:spPr>
          <a:xfrm>
            <a:off x="7273929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1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3CFA0-46ED-7197-2A8B-8D64826DBFD7}"/>
              </a:ext>
            </a:extLst>
          </p:cNvPr>
          <p:cNvSpPr txBox="1"/>
          <p:nvPr/>
        </p:nvSpPr>
        <p:spPr>
          <a:xfrm>
            <a:off x="7082660" y="2984721"/>
            <a:ext cx="1333170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Dimension 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9ED29-3526-1A18-7460-DF563DE7C42F}"/>
              </a:ext>
            </a:extLst>
          </p:cNvPr>
          <p:cNvCxnSpPr>
            <a:cxnSpLocks/>
          </p:cNvCxnSpPr>
          <p:nvPr/>
        </p:nvCxnSpPr>
        <p:spPr>
          <a:xfrm>
            <a:off x="7044561" y="2704528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6F8A0D3E-32D1-3BCA-E0A9-97057E0C9696}"/>
              </a:ext>
            </a:extLst>
          </p:cNvPr>
          <p:cNvSpPr/>
          <p:nvPr/>
        </p:nvSpPr>
        <p:spPr>
          <a:xfrm rot="10800000">
            <a:off x="6714800" y="2235341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5179B0-2356-92A6-235D-D22F30E8495C}"/>
              </a:ext>
            </a:extLst>
          </p:cNvPr>
          <p:cNvSpPr/>
          <p:nvPr/>
        </p:nvSpPr>
        <p:spPr>
          <a:xfrm>
            <a:off x="3838903" y="5265583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461088C-E850-62D1-D7C0-DF322944AA6C}"/>
              </a:ext>
            </a:extLst>
          </p:cNvPr>
          <p:cNvCxnSpPr>
            <a:cxnSpLocks/>
            <a:stCxn id="30" idx="0"/>
            <a:endCxn id="26" idx="3"/>
          </p:cNvCxnSpPr>
          <p:nvPr/>
        </p:nvCxnSpPr>
        <p:spPr>
          <a:xfrm rot="5400000" flipH="1" flipV="1">
            <a:off x="4547775" y="1195205"/>
            <a:ext cx="3467925" cy="4672833"/>
          </a:xfrm>
          <a:prstGeom prst="bentConnector4">
            <a:avLst>
              <a:gd name="adj1" fmla="val 34885"/>
              <a:gd name="adj2" fmla="val 10624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BBAA-2224-5147-2609-23ABBCA32A3B}"/>
              </a:ext>
            </a:extLst>
          </p:cNvPr>
          <p:cNvSpPr/>
          <p:nvPr/>
        </p:nvSpPr>
        <p:spPr>
          <a:xfrm>
            <a:off x="7826101" y="5260750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DD34D5F-B70E-5A4F-5C72-E1C1FCFB5B0C}"/>
              </a:ext>
            </a:extLst>
          </p:cNvPr>
          <p:cNvCxnSpPr>
            <a:cxnSpLocks/>
            <a:stCxn id="35" idx="0"/>
            <a:endCxn id="27" idx="3"/>
          </p:cNvCxnSpPr>
          <p:nvPr/>
        </p:nvCxnSpPr>
        <p:spPr>
          <a:xfrm rot="5400000" flipH="1" flipV="1">
            <a:off x="7197743" y="4042664"/>
            <a:ext cx="1952863" cy="483311"/>
          </a:xfrm>
          <a:prstGeom prst="bentConnector4">
            <a:avLst>
              <a:gd name="adj1" fmla="val 41726"/>
              <a:gd name="adj2" fmla="val 147299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B7E58B3-86DE-51FE-02A7-10A55D6C94EF}"/>
              </a:ext>
            </a:extLst>
          </p:cNvPr>
          <p:cNvSpPr/>
          <p:nvPr/>
        </p:nvSpPr>
        <p:spPr>
          <a:xfrm>
            <a:off x="5143504" y="5745065"/>
            <a:ext cx="2157409" cy="422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FE4EFF-8E60-838A-7D4A-D01C542580FA}"/>
              </a:ext>
            </a:extLst>
          </p:cNvPr>
          <p:cNvSpPr txBox="1"/>
          <p:nvPr/>
        </p:nvSpPr>
        <p:spPr>
          <a:xfrm>
            <a:off x="1125267" y="6018208"/>
            <a:ext cx="351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Generalized Universal Function API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CB7B9-A4F5-38B2-FCF6-939E872E0FDD}"/>
              </a:ext>
            </a:extLst>
          </p:cNvPr>
          <p:cNvSpPr/>
          <p:nvPr/>
        </p:nvSpPr>
        <p:spPr>
          <a:xfrm>
            <a:off x="370490" y="5508483"/>
            <a:ext cx="717331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740C34-5334-EC24-6376-0025187978F8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 rot="16200000" flipH="1">
            <a:off x="698307" y="5775913"/>
            <a:ext cx="457809" cy="39611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FFCA77A-F63F-394A-1571-9C09EA541A23}"/>
              </a:ext>
            </a:extLst>
          </p:cNvPr>
          <p:cNvSpPr/>
          <p:nvPr/>
        </p:nvSpPr>
        <p:spPr>
          <a:xfrm>
            <a:off x="796159" y="2617076"/>
            <a:ext cx="1575570" cy="23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F6A5164-2AEF-598B-4224-63C4EC756942}"/>
              </a:ext>
            </a:extLst>
          </p:cNvPr>
          <p:cNvCxnSpPr>
            <a:stCxn id="2" idx="3"/>
            <a:endCxn id="20" idx="1"/>
          </p:cNvCxnSpPr>
          <p:nvPr/>
        </p:nvCxnSpPr>
        <p:spPr>
          <a:xfrm flipV="1">
            <a:off x="2371729" y="2573142"/>
            <a:ext cx="3805565" cy="162225"/>
          </a:xfrm>
          <a:prstGeom prst="bentConnector3">
            <a:avLst>
              <a:gd name="adj1" fmla="val 8086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7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40" grpId="0" animBg="1"/>
      <p:bldP spid="42" grpId="0"/>
      <p:bldP spid="43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22162" cy="43686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linear algebra, the </a:t>
            </a:r>
            <a:r>
              <a:rPr lang="en-US" sz="2400" b="1" dirty="0">
                <a:solidFill>
                  <a:srgbClr val="FF0000"/>
                </a:solidFill>
              </a:rPr>
              <a:t>determinant</a:t>
            </a:r>
            <a:r>
              <a:rPr lang="en-US" sz="2400" dirty="0"/>
              <a:t> is a value that can be computed from the elements of a </a:t>
            </a:r>
            <a:r>
              <a:rPr lang="en-US" sz="2400" b="1" dirty="0"/>
              <a:t>square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determinant can be used: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solve a </a:t>
            </a:r>
            <a:r>
              <a:rPr lang="en-US" sz="2000" dirty="0">
                <a:solidFill>
                  <a:srgbClr val="0070C0"/>
                </a:solidFill>
              </a:rPr>
              <a:t>system of linear equations </a:t>
            </a:r>
            <a:r>
              <a:rPr lang="en-US" sz="2000" dirty="0"/>
              <a:t>when those equations are represented by a matrix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find the </a:t>
            </a:r>
            <a:r>
              <a:rPr lang="en-US" sz="2000" dirty="0">
                <a:solidFill>
                  <a:srgbClr val="0070C0"/>
                </a:solidFill>
              </a:rPr>
              <a:t>Jacobian</a:t>
            </a:r>
            <a:r>
              <a:rPr lang="en-US" sz="2000" dirty="0"/>
              <a:t> of the matrix of all first-order partial derivatives of a vector-valued 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calculate the </a:t>
            </a:r>
            <a:r>
              <a:rPr lang="en-US" sz="2000" dirty="0">
                <a:solidFill>
                  <a:srgbClr val="0070C0"/>
                </a:solidFill>
              </a:rPr>
              <a:t>characteristic polynomial </a:t>
            </a:r>
            <a:r>
              <a:rPr lang="en-US" sz="2000" dirty="0"/>
              <a:t>of a matrix which is essential for eigenvalue problems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express the signed </a:t>
            </a:r>
            <a:r>
              <a:rPr lang="en-US" sz="2000" i="1" dirty="0"/>
              <a:t>n</a:t>
            </a:r>
            <a:r>
              <a:rPr lang="en-US" sz="2000" dirty="0"/>
              <a:t>-dimensional volumes of </a:t>
            </a:r>
            <a:r>
              <a:rPr lang="en-US" sz="2000" i="1" dirty="0">
                <a:solidFill>
                  <a:srgbClr val="0070C0"/>
                </a:solidFill>
              </a:rPr>
              <a:t>n</a:t>
            </a:r>
            <a:r>
              <a:rPr lang="en-US" sz="2000" dirty="0">
                <a:solidFill>
                  <a:srgbClr val="0070C0"/>
                </a:solidFill>
              </a:rPr>
              <a:t>-dimensional parallelepipeds</a:t>
            </a:r>
            <a:r>
              <a:rPr lang="en-US" sz="2000" dirty="0"/>
              <a:t> in analytic geometry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28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96DF9CA-9C7C-43CD-A6DF-C6BB973BC101}"/>
              </a:ext>
            </a:extLst>
          </p:cNvPr>
          <p:cNvGrpSpPr/>
          <p:nvPr/>
        </p:nvGrpSpPr>
        <p:grpSpPr>
          <a:xfrm>
            <a:off x="2084524" y="3579925"/>
            <a:ext cx="4974952" cy="665432"/>
            <a:chOff x="2084524" y="3579925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/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B53C23-41BF-499F-94DD-DF099920514F}"/>
                </a:ext>
              </a:extLst>
            </p:cNvPr>
            <p:cNvSpPr/>
            <p:nvPr/>
          </p:nvSpPr>
          <p:spPr>
            <a:xfrm>
              <a:off x="2698955" y="357992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8A7AD4-38A9-48FD-899F-812C2EADF477}"/>
                </a:ext>
              </a:extLst>
            </p:cNvPr>
            <p:cNvSpPr/>
            <p:nvPr/>
          </p:nvSpPr>
          <p:spPr>
            <a:xfrm>
              <a:off x="3426542" y="3924333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00B098-642A-48C8-821E-8F14EA618318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3189908" y="3853936"/>
              <a:ext cx="320868" cy="1174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575BC-AF92-4F1F-8B94-BBBF93F05C21}"/>
                </a:ext>
              </a:extLst>
            </p:cNvPr>
            <p:cNvSpPr/>
            <p:nvPr/>
          </p:nvSpPr>
          <p:spPr>
            <a:xfrm>
              <a:off x="4424516" y="3740437"/>
              <a:ext cx="1120878" cy="43794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5A6F9-DECE-4A90-A35B-70D72ED72594}"/>
              </a:ext>
            </a:extLst>
          </p:cNvPr>
          <p:cNvGrpSpPr/>
          <p:nvPr/>
        </p:nvGrpSpPr>
        <p:grpSpPr>
          <a:xfrm>
            <a:off x="2084524" y="4632267"/>
            <a:ext cx="4974952" cy="665432"/>
            <a:chOff x="2084524" y="4632267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/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55727D-07A9-42B8-9182-EF03F63F19BA}"/>
                </a:ext>
              </a:extLst>
            </p:cNvPr>
            <p:cNvSpPr/>
            <p:nvPr/>
          </p:nvSpPr>
          <p:spPr>
            <a:xfrm>
              <a:off x="3443748" y="4632267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B19667-C434-40DF-AA16-EB0A8AEFFC4A}"/>
                </a:ext>
              </a:extLst>
            </p:cNvPr>
            <p:cNvSpPr/>
            <p:nvPr/>
          </p:nvSpPr>
          <p:spPr>
            <a:xfrm>
              <a:off x="2666997" y="497667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832D68-E2B0-4BF8-AC0C-0337B20DA4FC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3157950" y="4906278"/>
              <a:ext cx="370032" cy="117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0CA276-83E7-44F5-8A2A-66A751DA605F}"/>
                </a:ext>
              </a:extLst>
            </p:cNvPr>
            <p:cNvSpPr/>
            <p:nvPr/>
          </p:nvSpPr>
          <p:spPr>
            <a:xfrm>
              <a:off x="5891981" y="4792779"/>
              <a:ext cx="1120878" cy="4379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4D9729-3849-4190-A39E-20D62554F7E5}"/>
              </a:ext>
            </a:extLst>
          </p:cNvPr>
          <p:cNvSpPr/>
          <p:nvPr/>
        </p:nvSpPr>
        <p:spPr>
          <a:xfrm>
            <a:off x="5598165" y="3801022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530B70-537B-4CEE-AF10-20B80E07659C}"/>
              </a:ext>
            </a:extLst>
          </p:cNvPr>
          <p:cNvSpPr/>
          <p:nvPr/>
        </p:nvSpPr>
        <p:spPr>
          <a:xfrm rot="3297557">
            <a:off x="5257048" y="2324054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/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/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∙4=16−12=4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514FC6-FC29-4256-BD5A-B53CFDEC9EBA}"/>
              </a:ext>
            </a:extLst>
          </p:cNvPr>
          <p:cNvSpPr/>
          <p:nvPr/>
        </p:nvSpPr>
        <p:spPr>
          <a:xfrm>
            <a:off x="4661640" y="4988269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3D30A-4439-4849-AB21-FD086B9D966D}"/>
              </a:ext>
            </a:extLst>
          </p:cNvPr>
          <p:cNvGrpSpPr/>
          <p:nvPr/>
        </p:nvGrpSpPr>
        <p:grpSpPr>
          <a:xfrm>
            <a:off x="3024444" y="4924698"/>
            <a:ext cx="280219" cy="280219"/>
            <a:chOff x="3033969" y="4937398"/>
            <a:chExt cx="280219" cy="28021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49A4DF-CDBE-42C4-BF70-D9235A5CB242}"/>
                </a:ext>
              </a:extLst>
            </p:cNvPr>
            <p:cNvCxnSpPr>
              <a:cxnSpLocks/>
            </p:cNvCxnSpPr>
            <p:nvPr/>
          </p:nvCxnSpPr>
          <p:spPr>
            <a:xfrm>
              <a:off x="3033969" y="4955833"/>
              <a:ext cx="280219" cy="2433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032781-2500-44A1-8A48-C34E41A0D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1269" y="4955833"/>
              <a:ext cx="280219" cy="2433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A891E33-1A11-449A-8F1E-73588939D88E}"/>
              </a:ext>
            </a:extLst>
          </p:cNvPr>
          <p:cNvSpPr/>
          <p:nvPr/>
        </p:nvSpPr>
        <p:spPr>
          <a:xfrm>
            <a:off x="7278329" y="4902576"/>
            <a:ext cx="368710" cy="3651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E731C-A811-4389-8EE1-89E7822DA726}"/>
              </a:ext>
            </a:extLst>
          </p:cNvPr>
          <p:cNvGrpSpPr/>
          <p:nvPr/>
        </p:nvGrpSpPr>
        <p:grpSpPr>
          <a:xfrm>
            <a:off x="5733209" y="1650100"/>
            <a:ext cx="2095510" cy="718834"/>
            <a:chOff x="5733210" y="1792826"/>
            <a:chExt cx="2095510" cy="71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/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𝐵𝑎𝑠𝑖𝑠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𝑉𝑒𝑐𝑡𝑜𝑟𝑠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blipFill>
                  <a:blip r:embed="rId5"/>
                  <a:stretch>
                    <a:fillRect l="-2326" t="-18750" r="-1511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A6DE40-523E-4FEF-BE72-526D67754D0D}"/>
                </a:ext>
              </a:extLst>
            </p:cNvPr>
            <p:cNvSpPr txBox="1"/>
            <p:nvPr/>
          </p:nvSpPr>
          <p:spPr>
            <a:xfrm>
              <a:off x="5851817" y="2142328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Unit</a:t>
              </a:r>
              <a:r>
                <a:rPr lang="en-US" dirty="0">
                  <a:solidFill>
                    <a:srgbClr val="7030A0"/>
                  </a:solidFill>
                </a:rPr>
                <a:t> Vectors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5664B-B5F0-473F-8E29-B80D6B20DB2C}"/>
              </a:ext>
            </a:extLst>
          </p:cNvPr>
          <p:cNvGrpSpPr/>
          <p:nvPr/>
        </p:nvGrpSpPr>
        <p:grpSpPr>
          <a:xfrm>
            <a:off x="5114442" y="4012344"/>
            <a:ext cx="3270142" cy="1036336"/>
            <a:chOff x="5114442" y="3815910"/>
            <a:chExt cx="3270142" cy="1036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/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blipFill>
                  <a:blip r:embed="rId6"/>
                  <a:stretch>
                    <a:fillRect l="-1956" t="-32075" r="-1222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CAFD-C185-4E1D-9275-0A2D75BB9283}"/>
                </a:ext>
              </a:extLst>
            </p:cNvPr>
            <p:cNvSpPr txBox="1"/>
            <p:nvPr/>
          </p:nvSpPr>
          <p:spPr>
            <a:xfrm>
              <a:off x="5114442" y="4205915"/>
              <a:ext cx="3270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Vectors</a:t>
              </a:r>
              <a:r>
                <a:rPr lang="en-US" dirty="0">
                  <a:solidFill>
                    <a:srgbClr val="7030A0"/>
                  </a:solidFill>
                </a:rPr>
                <a:t> are basis independent,</a:t>
              </a:r>
            </a:p>
            <a:p>
              <a:pPr algn="ctr"/>
              <a:r>
                <a:rPr lang="en-US" i="1" dirty="0">
                  <a:solidFill>
                    <a:srgbClr val="7030A0"/>
                  </a:solidFill>
                </a:rPr>
                <a:t>components</a:t>
              </a:r>
              <a:r>
                <a:rPr lang="en-US" dirty="0">
                  <a:solidFill>
                    <a:srgbClr val="7030A0"/>
                  </a:solidFill>
                </a:rPr>
                <a:t> are not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1F25A-CA86-4077-9B63-2C75729549D1}"/>
              </a:ext>
            </a:extLst>
          </p:cNvPr>
          <p:cNvGrpSpPr/>
          <p:nvPr/>
        </p:nvGrpSpPr>
        <p:grpSpPr>
          <a:xfrm>
            <a:off x="5585510" y="2722920"/>
            <a:ext cx="2357761" cy="958754"/>
            <a:chOff x="5585510" y="2791785"/>
            <a:chExt cx="2357761" cy="95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/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𝐶𝑜𝑚𝑝𝑜𝑛𝑒𝑛𝑡𝑠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blipFill>
                  <a:blip r:embed="rId7"/>
                  <a:stretch>
                    <a:fillRect l="-2326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/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How much of each basis makes up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5660" r="-524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561BC4-2165-45CD-90A7-5E3628BBDA90}"/>
              </a:ext>
            </a:extLst>
          </p:cNvPr>
          <p:cNvGrpSpPr/>
          <p:nvPr/>
        </p:nvGrpSpPr>
        <p:grpSpPr>
          <a:xfrm>
            <a:off x="5328868" y="5402666"/>
            <a:ext cx="2938561" cy="968200"/>
            <a:chOff x="5328868" y="5402666"/>
            <a:chExt cx="2938561" cy="968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/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/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basis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3175" r="-164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20AC8-A486-4210-9AF4-DE1E782CE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34" y="1329848"/>
            <a:ext cx="4278323" cy="40483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45803E-10C8-47D1-A060-3FFC4F58253C}"/>
              </a:ext>
            </a:extLst>
          </p:cNvPr>
          <p:cNvCxnSpPr>
            <a:cxnSpLocks/>
          </p:cNvCxnSpPr>
          <p:nvPr/>
        </p:nvCxnSpPr>
        <p:spPr>
          <a:xfrm flipH="1">
            <a:off x="7943271" y="3617317"/>
            <a:ext cx="135255" cy="494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F20F8747-94C2-406B-A548-8193DBFC6F49}"/>
              </a:ext>
            </a:extLst>
          </p:cNvPr>
          <p:cNvSpPr/>
          <p:nvPr/>
        </p:nvSpPr>
        <p:spPr>
          <a:xfrm rot="3297557">
            <a:off x="788288" y="3656041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/>
          <p:nvPr/>
        </p:nvCxnSpPr>
        <p:spPr>
          <a:xfrm>
            <a:off x="5066071" y="2654710"/>
            <a:ext cx="133472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2494198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</p:cNvCxnSpPr>
          <p:nvPr/>
        </p:nvCxnSpPr>
        <p:spPr>
          <a:xfrm>
            <a:off x="4778477" y="2815222"/>
            <a:ext cx="0" cy="68097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815222"/>
            <a:ext cx="1251761" cy="7391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54E1AA-8EB0-43E9-9FDF-5C712DF42F42}"/>
              </a:ext>
            </a:extLst>
          </p:cNvPr>
          <p:cNvSpPr/>
          <p:nvPr/>
        </p:nvSpPr>
        <p:spPr>
          <a:xfrm>
            <a:off x="1771105" y="4116567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8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0" y="2995199"/>
            <a:ext cx="139188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3" y="2840341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4778477" y="3161365"/>
            <a:ext cx="0" cy="3348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9" y="2466103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73A88-A6D5-40DA-83BA-C57738969A4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6" y="2480386"/>
            <a:ext cx="1" cy="35995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A74838-F10C-4042-8BF3-E8C7AB458B5B}"/>
              </a:ext>
            </a:extLst>
          </p:cNvPr>
          <p:cNvSpPr/>
          <p:nvPr/>
        </p:nvSpPr>
        <p:spPr>
          <a:xfrm>
            <a:off x="5206189" y="3188076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C660573-6262-4566-884B-896CE8B2E597}"/>
              </a:ext>
            </a:extLst>
          </p:cNvPr>
          <p:cNvSpPr/>
          <p:nvPr/>
        </p:nvSpPr>
        <p:spPr>
          <a:xfrm>
            <a:off x="4016476" y="4114063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2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1" y="3353211"/>
            <a:ext cx="13918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3202117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7" y="2535003"/>
            <a:ext cx="1" cy="6671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453272"/>
            <a:ext cx="1251761" cy="73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268F1C-772A-4542-9B68-FE51E655B363}"/>
              </a:ext>
            </a:extLst>
          </p:cNvPr>
          <p:cNvSpPr/>
          <p:nvPr/>
        </p:nvSpPr>
        <p:spPr>
          <a:xfrm>
            <a:off x="6265603" y="4114063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9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/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Notice the definition of  determinant is inherently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recursive</a:t>
                </a:r>
                <a:r>
                  <a:rPr lang="en-US" sz="2000" dirty="0"/>
                  <a:t>:</a:t>
                </a:r>
              </a:p>
              <a:p>
                <a:pPr algn="ctr"/>
                <a:r>
                  <a:rPr lang="en-US" sz="2000" dirty="0"/>
                  <a:t>The determinant of 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matrix is calculated from the determinants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reduced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)×(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and so on and so on</a:t>
                </a:r>
                <a:r>
                  <a:rPr lang="en-US" sz="2000" dirty="0"/>
                  <a:t>, getting down to simple 2 x 2 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blipFill>
                <a:blip r:embed="rId3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C23D-5FE4-449D-AEDA-C727D40A44A9}"/>
              </a:ext>
            </a:extLst>
          </p:cNvPr>
          <p:cNvSpPr txBox="1"/>
          <p:nvPr/>
        </p:nvSpPr>
        <p:spPr>
          <a:xfrm>
            <a:off x="1300238" y="4861658"/>
            <a:ext cx="3168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smaller matrices, where a row and column has been removed, are called the </a:t>
            </a:r>
            <a:r>
              <a:rPr lang="en-US" sz="2000" b="1" dirty="0"/>
              <a:t>cofactors</a:t>
            </a:r>
            <a:r>
              <a:rPr lang="en-US" sz="2000" dirty="0"/>
              <a:t> of the original (larger)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AF7B-0091-436D-B968-60BC833511C5}"/>
              </a:ext>
            </a:extLst>
          </p:cNvPr>
          <p:cNvSpPr txBox="1"/>
          <p:nvPr/>
        </p:nvSpPr>
        <p:spPr>
          <a:xfrm>
            <a:off x="5176606" y="4861658"/>
            <a:ext cx="3168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the sign in front of each cofactor </a:t>
            </a:r>
            <a:r>
              <a:rPr lang="en-US" sz="2000" b="1" dirty="0"/>
              <a:t>alternates</a:t>
            </a:r>
            <a:r>
              <a:rPr lang="en-US" sz="2000" dirty="0"/>
              <a:t> from positive (+1) to negative (-1)</a:t>
            </a:r>
          </a:p>
        </p:txBody>
      </p:sp>
    </p:spTree>
    <p:extLst>
      <p:ext uri="{BB962C8B-B14F-4D97-AF65-F5344CB8AC3E}">
        <p14:creationId xmlns:p14="http://schemas.microsoft.com/office/powerpoint/2010/main" val="1399501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matrix_algebra.ipynb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55ABB-BBFB-6FB2-0A92-510B05C6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19" y="1947108"/>
            <a:ext cx="5304762" cy="3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5188618" y="2537646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6323731" y="3275197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6843996" y="350893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969E39-88E1-25C1-0CE8-3DD604D42308}"/>
              </a:ext>
            </a:extLst>
          </p:cNvPr>
          <p:cNvGrpSpPr/>
          <p:nvPr/>
        </p:nvGrpSpPr>
        <p:grpSpPr>
          <a:xfrm>
            <a:off x="3425510" y="4148356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FDD244-DDAA-BA4C-196A-1E595D599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E5DCB8-10ED-8EC5-B71D-4EE10CC992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A96CDC-ABA6-EC00-A2D6-BFB60163D4C2}"/>
              </a:ext>
            </a:extLst>
          </p:cNvPr>
          <p:cNvGrpSpPr/>
          <p:nvPr/>
        </p:nvGrpSpPr>
        <p:grpSpPr>
          <a:xfrm>
            <a:off x="4670990" y="4775549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7380D54-739C-28BC-DD51-5DCE9B45C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22BFA8-32ED-5138-37E8-B440A5B46C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2C9FF4-2EF2-EF61-FB68-D4CE30F7B309}"/>
              </a:ext>
            </a:extLst>
          </p:cNvPr>
          <p:cNvGrpSpPr/>
          <p:nvPr/>
        </p:nvGrpSpPr>
        <p:grpSpPr>
          <a:xfrm>
            <a:off x="2889482" y="5235240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955B81-ABED-0706-D4DE-2AA5EFC5E5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AB7AD08-C94D-4BDB-FB2D-22114BF98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4F2FD-56FB-C2C4-20AF-A698089A9F34}"/>
              </a:ext>
            </a:extLst>
          </p:cNvPr>
          <p:cNvSpPr/>
          <p:nvPr/>
        </p:nvSpPr>
        <p:spPr>
          <a:xfrm>
            <a:off x="4193628" y="3342290"/>
            <a:ext cx="1688164" cy="2286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8326B-5167-CD40-B3E5-5EEF33AB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5" y="1472392"/>
            <a:ext cx="4922376" cy="391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matrix_algebra.ipynb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4033684" y="291110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5196248" y="455220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3952027" y="5020748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0DC97E2-A5F2-5E64-FB1B-536C34657746}"/>
              </a:ext>
            </a:extLst>
          </p:cNvPr>
          <p:cNvSpPr/>
          <p:nvPr/>
        </p:nvSpPr>
        <p:spPr>
          <a:xfrm>
            <a:off x="2317531" y="4627179"/>
            <a:ext cx="938048" cy="2285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F521D-A024-7465-AD96-FFA0E4D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27" y="2973470"/>
            <a:ext cx="4763419" cy="3157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4B0113F-E56C-A81E-DCBF-6E0D3C5F9C36}"/>
              </a:ext>
            </a:extLst>
          </p:cNvPr>
          <p:cNvSpPr/>
          <p:nvPr/>
        </p:nvSpPr>
        <p:spPr>
          <a:xfrm>
            <a:off x="6457950" y="5020748"/>
            <a:ext cx="2057400" cy="995516"/>
          </a:xfrm>
          <a:prstGeom prst="wedgeRoundRectCallout">
            <a:avLst>
              <a:gd name="adj1" fmla="val -81085"/>
              <a:gd name="adj2" fmla="val 41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Determinants can get quite large!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D4C03-D55B-BAF3-65C1-69AE88C2BF28}"/>
              </a:ext>
            </a:extLst>
          </p:cNvPr>
          <p:cNvSpPr/>
          <p:nvPr/>
        </p:nvSpPr>
        <p:spPr>
          <a:xfrm>
            <a:off x="4468699" y="5843588"/>
            <a:ext cx="1301070" cy="23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CC8FF-752B-4D78-8B7A-309D4FE22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09"/>
          <a:stretch/>
        </p:blipFill>
        <p:spPr>
          <a:xfrm>
            <a:off x="934537" y="1428214"/>
            <a:ext cx="7159664" cy="4798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9DF83-889E-4D9F-BFB6-EFBBEAACDDC5}"/>
              </a:ext>
            </a:extLst>
          </p:cNvPr>
          <p:cNvSpPr/>
          <p:nvPr/>
        </p:nvSpPr>
        <p:spPr>
          <a:xfrm>
            <a:off x="1855661" y="5372100"/>
            <a:ext cx="1455098" cy="35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6ADB401-5F7D-4658-8786-548BD4C201A0}"/>
              </a:ext>
            </a:extLst>
          </p:cNvPr>
          <p:cNvSpPr/>
          <p:nvPr/>
        </p:nvSpPr>
        <p:spPr>
          <a:xfrm>
            <a:off x="4231883" y="5615321"/>
            <a:ext cx="2057400" cy="995516"/>
          </a:xfrm>
          <a:prstGeom prst="wedgeRoundRectCallout">
            <a:avLst>
              <a:gd name="adj1" fmla="val -96411"/>
              <a:gd name="adj2" fmla="val -5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seek independent confirmation!</a:t>
            </a:r>
          </a:p>
        </p:txBody>
      </p:sp>
    </p:spTree>
    <p:extLst>
      <p:ext uri="{BB962C8B-B14F-4D97-AF65-F5344CB8AC3E}">
        <p14:creationId xmlns:p14="http://schemas.microsoft.com/office/powerpoint/2010/main" val="27921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2415" t="-2174" r="-53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blipFill>
                <a:blip r:embed="rId7"/>
                <a:stretch>
                  <a:fillRect l="-2235" t="-2222" r="-3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blipFill>
                <a:blip r:embed="rId8"/>
                <a:stretch>
                  <a:fillRect l="-2168" t="-4444" r="-18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54" y="5269948"/>
                <a:ext cx="1271567" cy="524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14545A-3B2E-44EA-BF46-8B370B31C63D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flipH="1">
            <a:off x="2326366" y="2190821"/>
            <a:ext cx="1589839" cy="10730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E07DD-A4BA-4397-8A32-CBF4B3E3762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56667" y="2618415"/>
            <a:ext cx="1180358" cy="14138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B07CC-AC6B-4304-BC16-737A373826F2}"/>
              </a:ext>
            </a:extLst>
          </p:cNvPr>
          <p:cNvCxnSpPr>
            <a:cxnSpLocks/>
          </p:cNvCxnSpPr>
          <p:nvPr/>
        </p:nvCxnSpPr>
        <p:spPr>
          <a:xfrm>
            <a:off x="4171950" y="2618415"/>
            <a:ext cx="1343025" cy="610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3388CE-42AD-4B38-9353-AF4C95E8324A}"/>
              </a:ext>
            </a:extLst>
          </p:cNvPr>
          <p:cNvSpPr/>
          <p:nvPr/>
        </p:nvSpPr>
        <p:spPr>
          <a:xfrm>
            <a:off x="6799006" y="5202896"/>
            <a:ext cx="877529" cy="6743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44E84B-8B3A-134E-9E8A-859E3516F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DF8EE4-9203-410A-2010-EEE491608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8B92F6-B663-BDB8-B8C6-B5AD2E6C8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0A648F-332D-6EA3-2B99-517D5023B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/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−16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−(47)(3)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A89770C-B0B5-9D46-6DB4-070EA539A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665" y="5238978"/>
                <a:ext cx="3763081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85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3" grpId="0" animBg="1"/>
      <p:bldP spid="5" grpId="0"/>
      <p:bldP spid="15" grpId="0"/>
      <p:bldP spid="21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 – Addition (Vector +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/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blipFill>
                <a:blip r:embed="rId3"/>
                <a:stretch>
                  <a:fillRect l="-2193" t="-26667" r="-236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/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blipFill>
                <a:blip r:embed="rId4"/>
                <a:stretch>
                  <a:fillRect l="-4464" t="-26667" r="-241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/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blipFill>
                <a:blip r:embed="rId5"/>
                <a:stretch>
                  <a:fillRect l="-573" t="-26667" r="-99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B6D5FF5-AA04-4A2E-9100-0F0D3102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778245"/>
            <a:ext cx="4120654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6280" t="-2174" r="-144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blipFill>
                <a:blip r:embed="rId7"/>
                <a:stretch>
                  <a:fillRect l="-2266" t="-2222" r="-311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blipFill>
                <a:blip r:embed="rId8"/>
                <a:stretch>
                  <a:fillRect l="-1099" t="-4444" r="-109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5F525-26AB-4768-ABB1-6FF571874AB6}"/>
              </a:ext>
            </a:extLst>
          </p:cNvPr>
          <p:cNvCxnSpPr>
            <a:cxnSpLocks/>
          </p:cNvCxnSpPr>
          <p:nvPr/>
        </p:nvCxnSpPr>
        <p:spPr>
          <a:xfrm flipH="1">
            <a:off x="2750576" y="2329320"/>
            <a:ext cx="1814500" cy="934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3C24FE-F840-4661-AE0E-204E16CD04B9}"/>
              </a:ext>
            </a:extLst>
          </p:cNvPr>
          <p:cNvCxnSpPr>
            <a:cxnSpLocks/>
          </p:cNvCxnSpPr>
          <p:nvPr/>
        </p:nvCxnSpPr>
        <p:spPr>
          <a:xfrm flipV="1">
            <a:off x="3045542" y="2643190"/>
            <a:ext cx="1526459" cy="13315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06EC1A-263E-4311-A66F-3866C15B6F8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697361" y="2643190"/>
            <a:ext cx="1333970" cy="6248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03FBB-F871-4830-8B2A-0E1BBD71A49A}"/>
              </a:ext>
            </a:extLst>
          </p:cNvPr>
          <p:cNvSpPr/>
          <p:nvPr/>
        </p:nvSpPr>
        <p:spPr>
          <a:xfrm>
            <a:off x="6968613" y="5232393"/>
            <a:ext cx="877529" cy="6743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3D6596-5E25-8AD1-86D1-C4C4DD54B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10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C44BBE-4D5E-F844-9D7B-8F4CC5F9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11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1F3FE6-D0E6-5AA2-BDA5-D04DB65EE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12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D9642A4-036D-07ED-1B20-1622C2A72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3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/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47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−(7)(−16)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−(7)(3)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76FB80-AAC2-A7D4-BA59-F0372FF2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66" y="5276454"/>
                <a:ext cx="3932808" cy="5866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520163D-825E-0EA3-0528-43E4ECFAC213}"/>
              </a:ext>
            </a:extLst>
          </p:cNvPr>
          <p:cNvGrpSpPr/>
          <p:nvPr/>
        </p:nvGrpSpPr>
        <p:grpSpPr>
          <a:xfrm>
            <a:off x="391620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42CF65A-7E30-8E69-DB77-24FA65B8C354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F7A16BE-DE42-38F1-4C74-BCD598E1E4F1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9720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4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C1B756C-5F3F-45EF-BEDB-026EC888B448}"/>
              </a:ext>
            </a:extLst>
          </p:cNvPr>
          <p:cNvSpPr/>
          <p:nvPr/>
        </p:nvSpPr>
        <p:spPr>
          <a:xfrm>
            <a:off x="5223974" y="4660491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75DA84-C727-4BFA-8056-F79AAE794D78}"/>
              </a:ext>
            </a:extLst>
          </p:cNvPr>
          <p:cNvSpPr/>
          <p:nvPr/>
        </p:nvSpPr>
        <p:spPr>
          <a:xfrm>
            <a:off x="1711400" y="3643983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8FED0-30CB-4A4D-B2EE-E78EC0141234}"/>
              </a:ext>
            </a:extLst>
          </p:cNvPr>
          <p:cNvSpPr/>
          <p:nvPr/>
        </p:nvSpPr>
        <p:spPr>
          <a:xfrm>
            <a:off x="1711400" y="4603367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B2E039-C3A6-425A-B6F1-F43E1E81C889}"/>
              </a:ext>
            </a:extLst>
          </p:cNvPr>
          <p:cNvSpPr/>
          <p:nvPr/>
        </p:nvSpPr>
        <p:spPr>
          <a:xfrm>
            <a:off x="3927401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02244-44D0-4270-8FB8-23A9E0722696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EA8458-522F-7016-C84D-057F42A9E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407180" cy="276999"/>
              </a:xfrm>
              <a:prstGeom prst="rect">
                <a:avLst/>
              </a:prstGeom>
              <a:blipFill>
                <a:blip r:embed="rId7"/>
                <a:stretch>
                  <a:fillRect l="-3896" r="-346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364575-C578-23C9-44B8-0C106E186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580304" cy="276999"/>
              </a:xfrm>
              <a:prstGeom prst="rect">
                <a:avLst/>
              </a:prstGeom>
              <a:blipFill>
                <a:blip r:embed="rId8"/>
                <a:stretch>
                  <a:fillRect l="-3475" t="-2174" r="-308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/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=7,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=47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D1BE37-7432-3766-0BD8-6E6DBBB6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59" y="2063325"/>
                <a:ext cx="2020168" cy="276999"/>
              </a:xfrm>
              <a:prstGeom prst="rect">
                <a:avLst/>
              </a:prstGeom>
              <a:blipFill>
                <a:blip r:embed="rId9"/>
                <a:stretch>
                  <a:fillRect l="-1208" r="-271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/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=−5,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=−16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8F1564-D0A5-9AC7-8270-4412F791B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618" y="2392517"/>
                <a:ext cx="2381934" cy="276999"/>
              </a:xfrm>
              <a:prstGeom prst="rect">
                <a:avLst/>
              </a:prstGeom>
              <a:blipFill>
                <a:blip r:embed="rId10"/>
                <a:stretch>
                  <a:fillRect l="-2051" t="-2174" r="-205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64B0E36-8027-3EA5-EFBD-E2BF43D7F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5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28" grpId="0" animBg="1"/>
      <p:bldP spid="29" grpId="0" animBg="1"/>
      <p:bldP spid="2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28EC950-243A-497F-96BE-FF3CB51A89FC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3A2B0-5AE4-4E1D-8FB2-AD348F8E7FB0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83AAE2-9E79-48AA-AC90-2B5867CE8788}"/>
              </a:ext>
            </a:extLst>
          </p:cNvPr>
          <p:cNvSpPr/>
          <p:nvPr/>
        </p:nvSpPr>
        <p:spPr>
          <a:xfrm>
            <a:off x="5223974" y="3252020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C633A-57AD-4360-A2AA-4942C00B39F2}"/>
              </a:ext>
            </a:extLst>
          </p:cNvPr>
          <p:cNvSpPr/>
          <p:nvPr/>
        </p:nvSpPr>
        <p:spPr>
          <a:xfrm>
            <a:off x="1711400" y="3304769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BD456FD-F1B3-D502-FB38-E87C045EB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B034084-56F4-227D-1DD1-CD727EB2C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C0429A6D-2736-85EE-1290-AD7E2A16075D}"/>
              </a:ext>
            </a:extLst>
          </p:cNvPr>
          <p:cNvSpPr/>
          <p:nvPr/>
        </p:nvSpPr>
        <p:spPr>
          <a:xfrm flipH="1">
            <a:off x="3981592" y="1955733"/>
            <a:ext cx="1166967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72856C-4495-7336-9D90-73E5B7B760AC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x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85852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3" grpId="0" animBg="1"/>
      <p:bldP spid="24" grpId="0" animBg="1"/>
      <p:bldP spid="21" grpId="0"/>
      <p:bldP spid="8" grpId="0" animBg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D795C0-137D-4071-BDA0-C0296B438EB2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52FF7-7943-4849-B9C2-415ABADABDA5}"/>
              </a:ext>
            </a:extLst>
          </p:cNvPr>
          <p:cNvSpPr/>
          <p:nvPr/>
        </p:nvSpPr>
        <p:spPr>
          <a:xfrm>
            <a:off x="3917568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B97502-26CE-4EBC-89BA-78608E09DF57}"/>
              </a:ext>
            </a:extLst>
          </p:cNvPr>
          <p:cNvSpPr/>
          <p:nvPr/>
        </p:nvSpPr>
        <p:spPr>
          <a:xfrm>
            <a:off x="5223974" y="3967315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F31499-3804-41B5-87D9-3A76A8F1764A}"/>
              </a:ext>
            </a:extLst>
          </p:cNvPr>
          <p:cNvSpPr/>
          <p:nvPr/>
        </p:nvSpPr>
        <p:spPr>
          <a:xfrm>
            <a:off x="1711400" y="4278160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BF87E8-8767-43AC-5625-D825EFD24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8AC594-A5CD-D24C-70AA-C3B832709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58CF53-5172-9B62-4DF4-B2BED5479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71C61C7A-8D3C-B5F8-9BC5-D08EAB8DE0AA}"/>
              </a:ext>
            </a:extLst>
          </p:cNvPr>
          <p:cNvSpPr/>
          <p:nvPr/>
        </p:nvSpPr>
        <p:spPr>
          <a:xfrm flipH="1">
            <a:off x="4482058" y="1940743"/>
            <a:ext cx="666500" cy="268583"/>
          </a:xfrm>
          <a:prstGeom prst="curvedDownArrow">
            <a:avLst>
              <a:gd name="adj1" fmla="val 25000"/>
              <a:gd name="adj2" fmla="val 55626"/>
              <a:gd name="adj3" fmla="val 2500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A34BF-C7D0-D47D-CB05-7D9FE0926CF7}"/>
              </a:ext>
            </a:extLst>
          </p:cNvPr>
          <p:cNvSpPr txBox="1"/>
          <p:nvPr/>
        </p:nvSpPr>
        <p:spPr>
          <a:xfrm>
            <a:off x="5566452" y="2204671"/>
            <a:ext cx="2345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Overlay the </a:t>
            </a:r>
            <a:r>
              <a:rPr lang="en-US" sz="1600" b="1" dirty="0">
                <a:solidFill>
                  <a:srgbClr val="7030A0"/>
                </a:solidFill>
              </a:rPr>
              <a:t>y</a:t>
            </a:r>
            <a:r>
              <a:rPr lang="en-US" sz="1600" dirty="0">
                <a:solidFill>
                  <a:srgbClr val="7030A0"/>
                </a:solidFill>
              </a:rPr>
              <a:t> coefficients with the RHS values</a:t>
            </a:r>
          </a:p>
        </p:txBody>
      </p:sp>
    </p:spTree>
    <p:extLst>
      <p:ext uri="{BB962C8B-B14F-4D97-AF65-F5344CB8AC3E}">
        <p14:creationId xmlns:p14="http://schemas.microsoft.com/office/powerpoint/2010/main" val="300581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3" grpId="0" animBg="1"/>
      <p:bldP spid="24" grpId="0" animBg="1"/>
      <p:bldP spid="12" grpId="0"/>
      <p:bldP spid="8" grpId="0" animBg="1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/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/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blipFill>
                <a:blip r:embed="rId10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D6D5AE9-FD9C-4C10-8C34-9BAE946CC34E}"/>
              </a:ext>
            </a:extLst>
          </p:cNvPr>
          <p:cNvSpPr/>
          <p:nvPr/>
        </p:nvSpPr>
        <p:spPr>
          <a:xfrm>
            <a:off x="6987182" y="3278055"/>
            <a:ext cx="895831" cy="7630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CC6AE-CD74-421F-9B62-40FCC85F2E3C}"/>
              </a:ext>
            </a:extLst>
          </p:cNvPr>
          <p:cNvSpPr/>
          <p:nvPr/>
        </p:nvSpPr>
        <p:spPr>
          <a:xfrm>
            <a:off x="6987182" y="4244303"/>
            <a:ext cx="895831" cy="7630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/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=−123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CF19604-2511-2666-9F1C-5618F0085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396504"/>
                <a:ext cx="39017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/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=−205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7E1385-9D68-D3C1-60CF-B4D899675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5805082"/>
                <a:ext cx="372183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/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=−41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139428-9CE8-E8D5-4250-73E0E8B9A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78" y="6213659"/>
                <a:ext cx="336891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/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−123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6FC82-4007-ADC3-759A-ADB25FB41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244572"/>
                <a:ext cx="2925390" cy="67377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/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−205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−41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D984C1F-D204-F914-F500-AF807F3AB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32" y="5964880"/>
                <a:ext cx="2925390" cy="6737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/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)+7(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)=47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EB83667-12EC-5B56-533F-406F87802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90" y="2063118"/>
                <a:ext cx="1803378" cy="276999"/>
              </a:xfrm>
              <a:prstGeom prst="rect">
                <a:avLst/>
              </a:prstGeom>
              <a:blipFill>
                <a:blip r:embed="rId16"/>
                <a:stretch>
                  <a:fillRect l="-2703" t="-2174" r="-236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/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3(</m:t>
                      </m:r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)−5(</m:t>
                      </m:r>
                      <m:r>
                        <a:rPr lang="en-US" b="1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)=−16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C2395-3FEC-5BDC-6224-AC9348BCA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49" y="2392310"/>
                <a:ext cx="1976503" cy="276999"/>
              </a:xfrm>
              <a:prstGeom prst="rect">
                <a:avLst/>
              </a:prstGeom>
              <a:blipFill>
                <a:blip r:embed="rId17"/>
                <a:stretch>
                  <a:fillRect l="-2469" t="-2174" r="-24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3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2" grpId="0"/>
      <p:bldP spid="23" grpId="0"/>
      <p:bldP spid="8" grpId="0"/>
      <p:bldP spid="2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9" y="2666314"/>
            <a:ext cx="4886675" cy="2348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062" y="1836615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Three Equations and Three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6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Cramer’s Rule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9" y="1534035"/>
            <a:ext cx="8674482" cy="47150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BB98E-D129-44C2-9A7F-90F74A788A21}"/>
              </a:ext>
            </a:extLst>
          </p:cNvPr>
          <p:cNvSpPr/>
          <p:nvPr/>
        </p:nvSpPr>
        <p:spPr>
          <a:xfrm>
            <a:off x="6373147" y="1576811"/>
            <a:ext cx="2227006" cy="862645"/>
          </a:xfrm>
          <a:prstGeom prst="wedgeRectCallout">
            <a:avLst>
              <a:gd name="adj1" fmla="val -45604"/>
              <a:gd name="adj2" fmla="val 115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create one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overlay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matrix for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each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unknown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670BD-B1E1-2058-2252-A4846A70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46827"/>
            <a:ext cx="6495238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matrix_algebra.ipynb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37955-DA4D-B7AD-F96F-C0F5A59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97" y="1767680"/>
            <a:ext cx="2784521" cy="13380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047DC-B1C6-4CBD-579D-59CD86802715}"/>
              </a:ext>
            </a:extLst>
          </p:cNvPr>
          <p:cNvGrpSpPr/>
          <p:nvPr/>
        </p:nvGrpSpPr>
        <p:grpSpPr>
          <a:xfrm>
            <a:off x="6347395" y="3345678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8F1CFA-5DC7-248C-9471-F2688C86E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087B35-C70A-913E-2445-BCF7C22BA8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91BC0-9DDD-8A70-0989-76EEE9852A16}"/>
              </a:ext>
            </a:extLst>
          </p:cNvPr>
          <p:cNvGrpSpPr/>
          <p:nvPr/>
        </p:nvGrpSpPr>
        <p:grpSpPr>
          <a:xfrm>
            <a:off x="3233690" y="590414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0EBF74-B3D2-9B8B-2BBD-EC50F6EEC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97B3F0-E6D4-4565-3BC8-DAE6C6FF7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67900D-EB34-D370-C615-D7B5DB08C31F}"/>
              </a:ext>
            </a:extLst>
          </p:cNvPr>
          <p:cNvGrpSpPr/>
          <p:nvPr/>
        </p:nvGrpSpPr>
        <p:grpSpPr>
          <a:xfrm>
            <a:off x="3259966" y="511368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1297F98-8575-9B0A-3547-D18502877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2B8CE-2AF9-3391-EAA8-BE21FF3525B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0D501A-346A-53F7-99EE-8404A639CEF3}"/>
              </a:ext>
            </a:extLst>
          </p:cNvPr>
          <p:cNvGrpSpPr/>
          <p:nvPr/>
        </p:nvGrpSpPr>
        <p:grpSpPr>
          <a:xfrm>
            <a:off x="3861807" y="358324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DA43A0-236B-865E-6F3D-2137223F7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5F8D2-D5A0-9260-50BC-9A35D7AC3CD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F92E671-0ED4-B5BD-2A60-30CF6870AD59}"/>
              </a:ext>
            </a:extLst>
          </p:cNvPr>
          <p:cNvSpPr/>
          <p:nvPr/>
        </p:nvSpPr>
        <p:spPr>
          <a:xfrm>
            <a:off x="5541579" y="1923394"/>
            <a:ext cx="1582309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AC2665-F939-7684-1B9F-EDB4EE3EEF40}"/>
              </a:ext>
            </a:extLst>
          </p:cNvPr>
          <p:cNvSpPr/>
          <p:nvPr/>
        </p:nvSpPr>
        <p:spPr>
          <a:xfrm>
            <a:off x="7380671" y="1926891"/>
            <a:ext cx="604564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matrix_algebra.ipynb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000EF-B8DE-3C7A-ABD6-5F306F33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" y="1553167"/>
            <a:ext cx="5057428" cy="50052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B7FE8-3E61-D12A-18C9-C96C12BAB6B9}"/>
              </a:ext>
            </a:extLst>
          </p:cNvPr>
          <p:cNvGrpSpPr/>
          <p:nvPr/>
        </p:nvGrpSpPr>
        <p:grpSpPr>
          <a:xfrm>
            <a:off x="3399220" y="208306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A8494B-E22E-667B-0AF9-EF7ACFEC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788E2-70AF-0E9B-E890-0353637FB3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9C1A1-B53F-702B-E1FA-F628F4089854}"/>
              </a:ext>
            </a:extLst>
          </p:cNvPr>
          <p:cNvGrpSpPr/>
          <p:nvPr/>
        </p:nvGrpSpPr>
        <p:grpSpPr>
          <a:xfrm>
            <a:off x="2291954" y="2652332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6882DF-0B4D-2295-968B-2BE7673C6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D9E433-792E-CDFF-4633-2DF9937C2CC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A7AFB6-264A-2F54-84BF-BF01EF3B8170}"/>
              </a:ext>
            </a:extLst>
          </p:cNvPr>
          <p:cNvGrpSpPr/>
          <p:nvPr/>
        </p:nvGrpSpPr>
        <p:grpSpPr>
          <a:xfrm>
            <a:off x="1905114" y="2844881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6718A4-B21F-203B-F1BA-D3EB305CA6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086D55-551E-9E2A-FD8D-86354F856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8D928C-4AA0-1E09-ED60-CE752FDDA752}"/>
              </a:ext>
            </a:extLst>
          </p:cNvPr>
          <p:cNvGrpSpPr/>
          <p:nvPr/>
        </p:nvGrpSpPr>
        <p:grpSpPr>
          <a:xfrm>
            <a:off x="2746106" y="304531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43D668-A87E-EE25-C5A3-F10963921B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00CC7A9-8D71-99B9-00F2-912F8E3B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0998884-69BF-570B-6D07-2064EF6228D6}"/>
              </a:ext>
            </a:extLst>
          </p:cNvPr>
          <p:cNvGrpSpPr/>
          <p:nvPr/>
        </p:nvGrpSpPr>
        <p:grpSpPr>
          <a:xfrm>
            <a:off x="2942021" y="3603041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D361FB-BBA2-58D5-E677-36A0BB84C73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5507CE-5784-EB57-53B5-BE8EF4B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356F76-7CE6-1D0F-4D5B-6E410E988F51}"/>
              </a:ext>
            </a:extLst>
          </p:cNvPr>
          <p:cNvGrpSpPr/>
          <p:nvPr/>
        </p:nvGrpSpPr>
        <p:grpSpPr>
          <a:xfrm>
            <a:off x="2942021" y="532444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369BB5-7A9B-A176-5DC5-2B4F9F1427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C8D52F-3034-A87E-3AF0-D65306548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B92EE0-FF48-A4C8-E4A7-652978A69454}"/>
              </a:ext>
            </a:extLst>
          </p:cNvPr>
          <p:cNvGrpSpPr/>
          <p:nvPr/>
        </p:nvGrpSpPr>
        <p:grpSpPr>
          <a:xfrm>
            <a:off x="3059938" y="6073173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3FD9B1-19E6-C8FD-984E-1F0D4B8697A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13F683-4457-9090-3502-BC74FEDB7A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426B47-6E38-40B5-2C07-C06747E5D9BF}"/>
              </a:ext>
            </a:extLst>
          </p:cNvPr>
          <p:cNvGrpSpPr/>
          <p:nvPr/>
        </p:nvGrpSpPr>
        <p:grpSpPr>
          <a:xfrm>
            <a:off x="2942021" y="436219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7C56C0-B963-D004-B3D3-09FAD2B8D6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34DB1EA-3502-21F2-E992-A75C88141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C55262-1F77-55E3-A888-2ABE8B859264}"/>
              </a:ext>
            </a:extLst>
          </p:cNvPr>
          <p:cNvSpPr/>
          <p:nvPr/>
        </p:nvSpPr>
        <p:spPr>
          <a:xfrm>
            <a:off x="834680" y="2935721"/>
            <a:ext cx="134007" cy="1813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matrix_algebra.ipynb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7C5CD-7270-8516-4E4A-B304DCE1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83" y="2284614"/>
            <a:ext cx="38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143DF5-78E8-0F91-D2BD-F90E589461FF}"/>
              </a:ext>
            </a:extLst>
          </p:cNvPr>
          <p:cNvGrpSpPr/>
          <p:nvPr/>
        </p:nvGrpSpPr>
        <p:grpSpPr>
          <a:xfrm>
            <a:off x="4733613" y="3105204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A2CF8-F9C4-F08F-D25B-8DB4A9701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E6D458-2667-ADFE-BF7E-5EE3353BEF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D5CDB2-79E9-EBE4-B36E-ACECD2B4DD8B}"/>
              </a:ext>
            </a:extLst>
          </p:cNvPr>
          <p:cNvGrpSpPr/>
          <p:nvPr/>
        </p:nvGrpSpPr>
        <p:grpSpPr>
          <a:xfrm>
            <a:off x="2421759" y="411032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585AF1-EB6F-4D3D-D513-E071AC477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730847-9CC1-92CE-B8A9-E32894B6E0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9E1027A-32AE-4A03-AE9C-E5B9E7ABF83F}"/>
              </a:ext>
            </a:extLst>
          </p:cNvPr>
          <p:cNvSpPr/>
          <p:nvPr/>
        </p:nvSpPr>
        <p:spPr>
          <a:xfrm>
            <a:off x="1686910" y="3176752"/>
            <a:ext cx="1584435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846B9-81DB-4659-8800-24E50D0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" y="1832443"/>
            <a:ext cx="3666667" cy="17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/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blipFill>
                <a:blip r:embed="rId5"/>
                <a:stretch>
                  <a:fillRect l="-30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/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/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/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blipFill>
                <a:blip r:embed="rId8"/>
                <a:stretch>
                  <a:fillRect l="-15484" t="-28889" r="-1419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/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blipFill>
                <a:blip r:embed="rId9"/>
                <a:stretch>
                  <a:fillRect l="-15584" t="-28889" r="-1428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/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blipFill>
                <a:blip r:embed="rId10"/>
                <a:stretch>
                  <a:fillRect l="-1434" t="-4348" r="-7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/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blipFill>
                <a:blip r:embed="rId11"/>
                <a:stretch>
                  <a:fillRect l="-15033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/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blipFill>
                <a:blip r:embed="rId12"/>
                <a:stretch>
                  <a:fillRect l="-574" t="-4444" r="-3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/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blipFill>
                <a:blip r:embed="rId13"/>
                <a:stretch>
                  <a:fillRect l="-289" t="-4444" r="-7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/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blipFill>
                <a:blip r:embed="rId14"/>
                <a:stretch>
                  <a:fillRect l="-959" t="-4348" r="-14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89D9B3F-E980-44B2-89EC-73980424A6EE}"/>
              </a:ext>
            </a:extLst>
          </p:cNvPr>
          <p:cNvGrpSpPr/>
          <p:nvPr/>
        </p:nvGrpSpPr>
        <p:grpSpPr>
          <a:xfrm>
            <a:off x="4899228" y="4289170"/>
            <a:ext cx="3189656" cy="2196296"/>
            <a:chOff x="5095408" y="4296578"/>
            <a:chExt cx="3189656" cy="21962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A97766-ED00-424C-85EB-CC0999316908}"/>
                </a:ext>
              </a:extLst>
            </p:cNvPr>
            <p:cNvGrpSpPr/>
            <p:nvPr/>
          </p:nvGrpSpPr>
          <p:grpSpPr>
            <a:xfrm>
              <a:off x="5095408" y="4343008"/>
              <a:ext cx="3189656" cy="2103436"/>
              <a:chOff x="5067024" y="4296578"/>
              <a:chExt cx="3189656" cy="21034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FD9C57-CD8A-46B5-BB01-F283886F34F4}"/>
                  </a:ext>
                </a:extLst>
              </p:cNvPr>
              <p:cNvSpPr txBox="1"/>
              <p:nvPr/>
            </p:nvSpPr>
            <p:spPr>
              <a:xfrm>
                <a:off x="5633152" y="4296578"/>
                <a:ext cx="205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Law of Cosines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3FC191-F96F-48D3-B881-154DA58C61BB}"/>
                  </a:ext>
                </a:extLst>
              </p:cNvPr>
              <p:cNvSpPr txBox="1"/>
              <p:nvPr/>
            </p:nvSpPr>
            <p:spPr>
              <a:xfrm>
                <a:off x="5067024" y="4645688"/>
                <a:ext cx="3189656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square of a side of a triangle equals the sum of the squares of the remaining sides minus twice the product of those sides and the cosine of the angle between them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C2F993-C12C-46C7-9C80-4B3F9F788077}"/>
                </a:ext>
              </a:extLst>
            </p:cNvPr>
            <p:cNvSpPr/>
            <p:nvPr/>
          </p:nvSpPr>
          <p:spPr>
            <a:xfrm>
              <a:off x="5095408" y="4296578"/>
              <a:ext cx="3189656" cy="219629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Transpose (T)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A29E6-B8ED-44E0-9778-B9D48B7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92" y="2058298"/>
            <a:ext cx="4322814" cy="205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/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090580-38D9-4DA7-B9C7-28BFA039E53B}"/>
              </a:ext>
            </a:extLst>
          </p:cNvPr>
          <p:cNvSpPr txBox="1"/>
          <p:nvPr/>
        </p:nvSpPr>
        <p:spPr>
          <a:xfrm>
            <a:off x="1850922" y="1499150"/>
            <a:ext cx="544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Interchange Rows for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47FA1-DB0C-41B4-8771-22D1D3E939F3}"/>
              </a:ext>
            </a:extLst>
          </p:cNvPr>
          <p:cNvSpPr txBox="1"/>
          <p:nvPr/>
        </p:nvSpPr>
        <p:spPr>
          <a:xfrm>
            <a:off x="628650" y="4800511"/>
            <a:ext cx="179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can be written as a </a:t>
            </a:r>
            <a:r>
              <a:rPr lang="en-US" b="1" dirty="0">
                <a:solidFill>
                  <a:srgbClr val="7030A0"/>
                </a:solidFill>
              </a:rPr>
              <a:t>column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2B755-1668-4A47-95FA-A4C9A0A9B074}"/>
              </a:ext>
            </a:extLst>
          </p:cNvPr>
          <p:cNvSpPr txBox="1"/>
          <p:nvPr/>
        </p:nvSpPr>
        <p:spPr>
          <a:xfrm>
            <a:off x="6371616" y="4599856"/>
            <a:ext cx="236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To save </a:t>
            </a:r>
            <a:r>
              <a:rPr lang="en-US" i="1" dirty="0">
                <a:solidFill>
                  <a:srgbClr val="7030A0"/>
                </a:solidFill>
              </a:rPr>
              <a:t>print</a:t>
            </a:r>
            <a:r>
              <a:rPr lang="en-US" dirty="0">
                <a:solidFill>
                  <a:srgbClr val="7030A0"/>
                </a:solidFill>
              </a:rPr>
              <a:t> space, authors often write 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followed by the 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operator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BAA548-18C5-4DC4-8054-EC80D256F623}"/>
              </a:ext>
            </a:extLst>
          </p:cNvPr>
          <p:cNvSpPr txBox="1"/>
          <p:nvPr/>
        </p:nvSpPr>
        <p:spPr>
          <a:xfrm>
            <a:off x="3826141" y="4698183"/>
            <a:ext cx="216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…or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56667-D37B-422F-8E48-A8082E66BFCE}"/>
              </a:ext>
            </a:extLst>
          </p:cNvPr>
          <p:cNvSpPr/>
          <p:nvPr/>
        </p:nvSpPr>
        <p:spPr>
          <a:xfrm>
            <a:off x="2870622" y="2222938"/>
            <a:ext cx="1039226" cy="275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46F60-984D-4CEC-B11B-4A3601808918}"/>
              </a:ext>
            </a:extLst>
          </p:cNvPr>
          <p:cNvSpPr/>
          <p:nvPr/>
        </p:nvSpPr>
        <p:spPr>
          <a:xfrm>
            <a:off x="4741579" y="2222937"/>
            <a:ext cx="327035" cy="103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424C3D6-D609-4ABF-B79F-60235C9D1EA1}"/>
              </a:ext>
            </a:extLst>
          </p:cNvPr>
          <p:cNvCxnSpPr>
            <a:stCxn id="5" idx="0"/>
            <a:endCxn id="11" idx="0"/>
          </p:cNvCxnSpPr>
          <p:nvPr/>
        </p:nvCxnSpPr>
        <p:spPr>
          <a:xfrm rot="5400000" flipH="1" flipV="1">
            <a:off x="4147666" y="1465507"/>
            <a:ext cx="1" cy="1514862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/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/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31" grpId="0"/>
      <p:bldP spid="5" grpId="0" animBg="1"/>
      <p:bldP spid="11" grpId="0" animBg="1"/>
      <p:bldP spid="12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Inversion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057EC-654F-4928-8CA8-FF49FCBD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75"/>
          <a:stretch/>
        </p:blipFill>
        <p:spPr>
          <a:xfrm>
            <a:off x="2342906" y="1462533"/>
            <a:ext cx="4458188" cy="203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/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0A9673-E736-4E9C-9D8F-561E7BECD3D4}"/>
              </a:ext>
            </a:extLst>
          </p:cNvPr>
          <p:cNvSpPr txBox="1"/>
          <p:nvPr/>
        </p:nvSpPr>
        <p:spPr>
          <a:xfrm>
            <a:off x="2389042" y="4064681"/>
            <a:ext cx="18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Matrix Division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0B126-1779-4F08-AD66-47BE1B050AA3}"/>
              </a:ext>
            </a:extLst>
          </p:cNvPr>
          <p:cNvSpPr txBox="1"/>
          <p:nvPr/>
        </p:nvSpPr>
        <p:spPr>
          <a:xfrm>
            <a:off x="5380780" y="3957697"/>
            <a:ext cx="186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Solve System of Linear Equations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9E844-3DAE-4608-8CB6-813892A39351}"/>
              </a:ext>
            </a:extLst>
          </p:cNvPr>
          <p:cNvSpPr txBox="1"/>
          <p:nvPr/>
        </p:nvSpPr>
        <p:spPr>
          <a:xfrm>
            <a:off x="7106880" y="1881246"/>
            <a:ext cx="140847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Non-square matrices are not directly invertible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/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blipFill>
                <a:blip r:embed="rId5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/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blipFill>
                <a:blip r:embed="rId6"/>
                <a:stretch>
                  <a:fillRect l="-1887"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/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blipFill>
                <a:blip r:embed="rId7"/>
                <a:stretch>
                  <a:fillRect l="-1606" t="-4348" r="-20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/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blipFill>
                <a:blip r:embed="rId8"/>
                <a:stretch>
                  <a:fillRect l="-985" t="-4348" r="-24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/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blipFill>
                <a:blip r:embed="rId9"/>
                <a:stretch>
                  <a:fillRect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7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5" grpId="0" animBg="1"/>
      <p:bldP spid="6" grpId="0"/>
      <p:bldP spid="8" grpId="0"/>
      <p:bldP spid="9" grpId="0"/>
      <p:bldP spid="10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596EAE-7C75-4B04-8559-CB406D483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7"/>
          <a:stretch/>
        </p:blipFill>
        <p:spPr>
          <a:xfrm>
            <a:off x="1435494" y="2202119"/>
            <a:ext cx="6273012" cy="200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Matrix Adjoint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(H) and Trace</a:t>
                </a:r>
                <a:endParaRPr lang="en-US" sz="3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653DB3-1CA4-406C-87C3-16ED56EBA8A3}"/>
              </a:ext>
            </a:extLst>
          </p:cNvPr>
          <p:cNvSpPr txBox="1"/>
          <p:nvPr/>
        </p:nvSpPr>
        <p:spPr>
          <a:xfrm>
            <a:off x="5905284" y="1588379"/>
            <a:ext cx="217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2855D-0408-499C-9F32-96C409A73E7E}"/>
              </a:ext>
            </a:extLst>
          </p:cNvPr>
          <p:cNvSpPr txBox="1"/>
          <p:nvPr/>
        </p:nvSpPr>
        <p:spPr>
          <a:xfrm>
            <a:off x="1490033" y="1588379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Aka "Dagger"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C5F091-2E07-477B-AC94-555E173AAD35}"/>
              </a:ext>
            </a:extLst>
          </p:cNvPr>
          <p:cNvGrpSpPr/>
          <p:nvPr/>
        </p:nvGrpSpPr>
        <p:grpSpPr>
          <a:xfrm>
            <a:off x="2402304" y="4841886"/>
            <a:ext cx="4339393" cy="880369"/>
            <a:chOff x="411573" y="4887963"/>
            <a:chExt cx="4339393" cy="8803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/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8B7C6-D91B-4986-B0C2-12ECE0B9ABA8}"/>
                </a:ext>
              </a:extLst>
            </p:cNvPr>
            <p:cNvSpPr txBox="1"/>
            <p:nvPr/>
          </p:nvSpPr>
          <p:spPr>
            <a:xfrm>
              <a:off x="411573" y="5143481"/>
              <a:ext cx="1748684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The "Trace" </a:t>
              </a:r>
              <a:r>
                <a:rPr lang="en-US" dirty="0">
                  <a:solidFill>
                    <a:srgbClr val="7030A0"/>
                  </a:solidFill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1DAE41-6165-43A4-AFDC-4750F3A386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716" y="4971919"/>
              <a:ext cx="774290" cy="642936"/>
            </a:xfrm>
            <a:prstGeom prst="straightConnector1">
              <a:avLst/>
            </a:prstGeom>
            <a:ln w="28575"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3B842-CEBC-4787-822C-FBE6FB7E0FC8}"/>
              </a:ext>
            </a:extLst>
          </p:cNvPr>
          <p:cNvCxnSpPr>
            <a:cxnSpLocks/>
          </p:cNvCxnSpPr>
          <p:nvPr/>
        </p:nvCxnSpPr>
        <p:spPr>
          <a:xfrm>
            <a:off x="4625945" y="5000917"/>
            <a:ext cx="730092" cy="567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D4C66-693A-4B03-8AA3-0F75B2EB6238}"/>
              </a:ext>
            </a:extLst>
          </p:cNvPr>
          <p:cNvSpPr txBox="1"/>
          <p:nvPr/>
        </p:nvSpPr>
        <p:spPr>
          <a:xfrm>
            <a:off x="2512355" y="5892371"/>
            <a:ext cx="411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Only </a:t>
            </a:r>
            <a:r>
              <a:rPr lang="en-US" b="1" dirty="0">
                <a:solidFill>
                  <a:srgbClr val="FF0000"/>
                </a:solidFill>
              </a:rPr>
              <a:t>square</a:t>
            </a:r>
            <a:r>
              <a:rPr lang="en-US" dirty="0">
                <a:solidFill>
                  <a:srgbClr val="FF0000"/>
                </a:solidFill>
              </a:rPr>
              <a:t> matrices have a trace!</a:t>
            </a:r>
          </a:p>
        </p:txBody>
      </p:sp>
    </p:spTree>
    <p:extLst>
      <p:ext uri="{BB962C8B-B14F-4D97-AF65-F5344CB8AC3E}">
        <p14:creationId xmlns:p14="http://schemas.microsoft.com/office/powerpoint/2010/main" val="11759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Hermitian Matrix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8D82FA-6EC7-4AC7-84CA-CBA38D7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/>
          <a:stretch/>
        </p:blipFill>
        <p:spPr>
          <a:xfrm>
            <a:off x="2027903" y="1671845"/>
            <a:ext cx="3333258" cy="27937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52F75-A9D5-4BBC-9AED-427DA71F0B61}"/>
              </a:ext>
            </a:extLst>
          </p:cNvPr>
          <p:cNvGrpSpPr/>
          <p:nvPr/>
        </p:nvGrpSpPr>
        <p:grpSpPr>
          <a:xfrm>
            <a:off x="6716044" y="2910527"/>
            <a:ext cx="1541208" cy="2541394"/>
            <a:chOff x="6457950" y="1671845"/>
            <a:chExt cx="1541208" cy="2541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E926-71B0-4AB8-9CFF-ADF49E94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350" y="1671845"/>
              <a:ext cx="1344408" cy="18164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4C0DEB-6DDE-4B3B-A265-87944E0FCC48}"/>
                </a:ext>
              </a:extLst>
            </p:cNvPr>
            <p:cNvSpPr txBox="1"/>
            <p:nvPr/>
          </p:nvSpPr>
          <p:spPr>
            <a:xfrm>
              <a:off x="6457950" y="3628464"/>
              <a:ext cx="1541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Charles Hermite</a:t>
              </a:r>
            </a:p>
            <a:p>
              <a:pPr algn="ctr"/>
              <a:r>
                <a:rPr lang="en-US" sz="1600" dirty="0"/>
                <a:t>(1822-1901)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AD3BE0-7866-4305-A85C-2FFE7E2D6F3D}"/>
              </a:ext>
            </a:extLst>
          </p:cNvPr>
          <p:cNvSpPr txBox="1"/>
          <p:nvPr/>
        </p:nvSpPr>
        <p:spPr>
          <a:xfrm>
            <a:off x="6192507" y="5604890"/>
            <a:ext cx="2588283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Note: </a:t>
            </a:r>
            <a:r>
              <a:rPr lang="en-US" sz="2000" b="1" dirty="0">
                <a:solidFill>
                  <a:srgbClr val="7030A0"/>
                </a:solidFill>
              </a:rPr>
              <a:t>H</a:t>
            </a:r>
            <a:r>
              <a:rPr lang="en-US" sz="2000" dirty="0">
                <a:solidFill>
                  <a:srgbClr val="7030A0"/>
                </a:solidFill>
              </a:rPr>
              <a:t> may also refer to a </a:t>
            </a:r>
            <a:r>
              <a:rPr lang="en-US" sz="2000" dirty="0">
                <a:ln>
                  <a:solidFill>
                    <a:schemeClr val="tx1"/>
                  </a:solidFill>
                </a:ln>
              </a:rPr>
              <a:t>Hadamard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39220-D4FC-47EF-B813-9E2C8118A579}"/>
              </a:ext>
            </a:extLst>
          </p:cNvPr>
          <p:cNvSpPr/>
          <p:nvPr/>
        </p:nvSpPr>
        <p:spPr>
          <a:xfrm>
            <a:off x="3716594" y="178947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5F9B2-DB74-4E21-A90C-A0F3312C7DA4}"/>
              </a:ext>
            </a:extLst>
          </p:cNvPr>
          <p:cNvSpPr/>
          <p:nvPr/>
        </p:nvSpPr>
        <p:spPr>
          <a:xfrm>
            <a:off x="2327787" y="314755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A24B6C9-81EA-430D-8539-A0089FCD9175}"/>
              </a:ext>
            </a:extLst>
          </p:cNvPr>
          <p:cNvSpPr/>
          <p:nvPr/>
        </p:nvSpPr>
        <p:spPr>
          <a:xfrm rot="2800341">
            <a:off x="2564626" y="1598199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5289A-A2CE-41DB-A1FE-222F993054E4}"/>
              </a:ext>
            </a:extLst>
          </p:cNvPr>
          <p:cNvSpPr txBox="1"/>
          <p:nvPr/>
        </p:nvSpPr>
        <p:spPr>
          <a:xfrm>
            <a:off x="423307" y="2131888"/>
            <a:ext cx="1443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b="1" dirty="0"/>
              <a:t>Hermitian</a:t>
            </a:r>
            <a:r>
              <a:rPr lang="en-US" dirty="0">
                <a:solidFill>
                  <a:srgbClr val="7030A0"/>
                </a:solidFill>
              </a:rPr>
              <a:t> matrices are </a:t>
            </a:r>
            <a:r>
              <a:rPr lang="en-US" b="1" dirty="0">
                <a:solidFill>
                  <a:srgbClr val="7030A0"/>
                </a:solidFill>
              </a:rPr>
              <a:t>square</a:t>
            </a:r>
            <a:r>
              <a:rPr lang="en-US" dirty="0">
                <a:solidFill>
                  <a:srgbClr val="7030A0"/>
                </a:solidFill>
              </a:rPr>
              <a:t> and equal to their own </a:t>
            </a:r>
            <a:r>
              <a:rPr lang="en-US" b="1" dirty="0">
                <a:solidFill>
                  <a:srgbClr val="7030A0"/>
                </a:solidFill>
              </a:rPr>
              <a:t>conjugate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transpose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743B72-D366-4D8B-A841-B7C306564809}"/>
              </a:ext>
            </a:extLst>
          </p:cNvPr>
          <p:cNvSpPr txBox="1"/>
          <p:nvPr/>
        </p:nvSpPr>
        <p:spPr>
          <a:xfrm>
            <a:off x="2027903" y="5001488"/>
            <a:ext cx="2475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matrix is </a:t>
            </a:r>
            <a:r>
              <a:rPr lang="en-US" b="1" dirty="0"/>
              <a:t>Hermitian</a:t>
            </a:r>
            <a:r>
              <a:rPr lang="en-US" dirty="0">
                <a:solidFill>
                  <a:srgbClr val="FF0000"/>
                </a:solidFill>
              </a:rPr>
              <a:t> if 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2AF1CCB-56C4-80FA-F0EE-6FD75BA3BEEC}"/>
              </a:ext>
            </a:extLst>
          </p:cNvPr>
          <p:cNvSpPr/>
          <p:nvPr/>
        </p:nvSpPr>
        <p:spPr>
          <a:xfrm rot="13177288">
            <a:off x="3319254" y="2198854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13D61-0EBE-4373-6A0E-F742703CC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62" y="1671845"/>
            <a:ext cx="3476190" cy="108571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E053F8-3F3C-6FE9-75D8-A5B16BF7809A}"/>
              </a:ext>
            </a:extLst>
          </p:cNvPr>
          <p:cNvCxnSpPr/>
          <p:nvPr/>
        </p:nvCxnSpPr>
        <p:spPr>
          <a:xfrm>
            <a:off x="2593428" y="2049517"/>
            <a:ext cx="2207172" cy="21136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/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all diagonal elements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8" grpId="0" animBg="1"/>
      <p:bldP spid="10" grpId="0" animBg="1"/>
      <p:bldP spid="9" grpId="0" animBg="1"/>
      <p:bldP spid="12" grpId="0"/>
      <p:bldP spid="15" grpId="0"/>
      <p:bldP spid="16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Vector</a:t>
            </a:r>
            <a:r>
              <a:rPr lang="en-US" sz="3200" dirty="0">
                <a:latin typeface="+mn-lt"/>
              </a:rPr>
              <a:t> Algebra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EED00-C1C4-41EC-AAA2-9C7B1294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1" y="1582577"/>
            <a:ext cx="5333417" cy="139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8B7A0-C6CB-49B0-8CFF-CBEF87BA2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1"/>
          <a:stretch/>
        </p:blipFill>
        <p:spPr>
          <a:xfrm>
            <a:off x="1343961" y="3244313"/>
            <a:ext cx="3707376" cy="1272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2D03FF-327E-44FB-A4F1-967906B2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21" y="4815175"/>
            <a:ext cx="2730856" cy="15411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F6B7D32-414E-4973-9DA9-582BB7AB909C}"/>
              </a:ext>
            </a:extLst>
          </p:cNvPr>
          <p:cNvGrpSpPr/>
          <p:nvPr/>
        </p:nvGrpSpPr>
        <p:grpSpPr>
          <a:xfrm>
            <a:off x="6612061" y="1910668"/>
            <a:ext cx="1735283" cy="697261"/>
            <a:chOff x="6390966" y="2015381"/>
            <a:chExt cx="1735283" cy="697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/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DBCD91-3BD7-4938-8B54-32B211712BD4}"/>
                </a:ext>
              </a:extLst>
            </p:cNvPr>
            <p:cNvSpPr txBox="1"/>
            <p:nvPr/>
          </p:nvSpPr>
          <p:spPr>
            <a:xfrm>
              <a:off x="6406886" y="2343310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Vector Addition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9F845-F883-4EEE-BB6F-9CD68AB9C0F4}"/>
              </a:ext>
            </a:extLst>
          </p:cNvPr>
          <p:cNvGrpSpPr/>
          <p:nvPr/>
        </p:nvGrpSpPr>
        <p:grpSpPr>
          <a:xfrm>
            <a:off x="6669403" y="3497350"/>
            <a:ext cx="1703439" cy="704061"/>
            <a:chOff x="6501248" y="3678896"/>
            <a:chExt cx="1703439" cy="70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/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27A309-B75C-4769-9DA4-763C8AEDF657}"/>
                </a:ext>
              </a:extLst>
            </p:cNvPr>
            <p:cNvSpPr txBox="1"/>
            <p:nvPr/>
          </p:nvSpPr>
          <p:spPr>
            <a:xfrm>
              <a:off x="6501248" y="4013625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Additive Inverse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982CA-2688-47A7-9B32-A1428758A272}"/>
              </a:ext>
            </a:extLst>
          </p:cNvPr>
          <p:cNvGrpSpPr/>
          <p:nvPr/>
        </p:nvGrpSpPr>
        <p:grpSpPr>
          <a:xfrm>
            <a:off x="6388784" y="5183165"/>
            <a:ext cx="2264678" cy="651551"/>
            <a:chOff x="6396605" y="5268629"/>
            <a:chExt cx="2284125" cy="651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/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D41884-915B-4391-867E-0681BFC8C390}"/>
                </a:ext>
              </a:extLst>
            </p:cNvPr>
            <p:cNvSpPr txBox="1"/>
            <p:nvPr/>
          </p:nvSpPr>
          <p:spPr>
            <a:xfrm>
              <a:off x="6396605" y="5550848"/>
              <a:ext cx="228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Scalar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/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Scalar doesn't mean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blipFill>
                <a:blip r:embed="rId9"/>
                <a:stretch>
                  <a:fillRect l="-3042" t="-4717" r="-22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Scalar </a:t>
            </a:r>
            <a:r>
              <a:rPr lang="en-US" sz="3200" b="1" dirty="0">
                <a:latin typeface="+mn-lt"/>
              </a:rPr>
              <a:t>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/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blipFill>
                <a:blip r:embed="rId3"/>
                <a:stretch>
                  <a:fillRect r="-339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/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/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F1DD882-C807-4F17-86FF-D41D3B9576FF}"/>
              </a:ext>
            </a:extLst>
          </p:cNvPr>
          <p:cNvSpPr/>
          <p:nvPr/>
        </p:nvSpPr>
        <p:spPr>
          <a:xfrm>
            <a:off x="3636025" y="6006075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EC3429-7950-41D5-873B-C50EF9C7F6A1}"/>
              </a:ext>
            </a:extLst>
          </p:cNvPr>
          <p:cNvCxnSpPr>
            <a:cxnSpLocks/>
            <a:stCxn id="40" idx="1"/>
            <a:endCxn id="28" idx="1"/>
          </p:cNvCxnSpPr>
          <p:nvPr/>
        </p:nvCxnSpPr>
        <p:spPr>
          <a:xfrm rot="10800000" flipH="1" flipV="1">
            <a:off x="2816291" y="4373519"/>
            <a:ext cx="819733" cy="1835307"/>
          </a:xfrm>
          <a:prstGeom prst="bentConnector3">
            <a:avLst>
              <a:gd name="adj1" fmla="val -2788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66FBCD-3901-4E0C-9855-0E9CE986702C}"/>
              </a:ext>
            </a:extLst>
          </p:cNvPr>
          <p:cNvSpPr txBox="1"/>
          <p:nvPr/>
        </p:nvSpPr>
        <p:spPr>
          <a:xfrm>
            <a:off x="628650" y="4954356"/>
            <a:ext cx="188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Real Scalar</a:t>
            </a:r>
            <a:r>
              <a:rPr lang="en-US" dirty="0">
                <a:solidFill>
                  <a:srgbClr val="7030A0"/>
                </a:solidFill>
              </a:rPr>
              <a:t> Multiplication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/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E7E3117-CC0F-4DF1-B329-71C967583217}"/>
              </a:ext>
            </a:extLst>
          </p:cNvPr>
          <p:cNvSpPr/>
          <p:nvPr/>
        </p:nvSpPr>
        <p:spPr>
          <a:xfrm>
            <a:off x="2816292" y="4170768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/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blipFill>
                <a:blip r:embed="rId7"/>
                <a:stretch>
                  <a:fillRect l="-1515" t="-18750" r="-157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/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/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blipFill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7FA719-8C2C-4EC0-B392-11E8872A7433}"/>
              </a:ext>
            </a:extLst>
          </p:cNvPr>
          <p:cNvSpPr txBox="1"/>
          <p:nvPr/>
        </p:nvSpPr>
        <p:spPr>
          <a:xfrm>
            <a:off x="6332667" y="2134608"/>
            <a:ext cx="1926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Unit basis vectors have length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/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/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/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3C8956D-5445-C4E8-98E3-C8C65DC1410D}"/>
              </a:ext>
            </a:extLst>
          </p:cNvPr>
          <p:cNvSpPr/>
          <p:nvPr/>
        </p:nvSpPr>
        <p:spPr>
          <a:xfrm>
            <a:off x="2974182" y="4260056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6B42A5-7493-FACC-E8A6-E95242F20B6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2195940" y="3357044"/>
            <a:ext cx="593771" cy="121225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F63D754-397D-3CEA-3DD8-F96D4C45D3BC}"/>
              </a:ext>
            </a:extLst>
          </p:cNvPr>
          <p:cNvSpPr/>
          <p:nvPr/>
        </p:nvSpPr>
        <p:spPr>
          <a:xfrm>
            <a:off x="3113935" y="3115489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AD7721-848B-D699-3E62-683F8921ACE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266290" y="3257174"/>
            <a:ext cx="847645" cy="2706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3" grpId="0"/>
      <p:bldP spid="24" grpId="0"/>
      <p:bldP spid="25" grpId="0"/>
      <p:bldP spid="26" grpId="0"/>
      <p:bldP spid="27" grpId="0"/>
      <p:bldP spid="29" grpId="0"/>
      <p:bldP spid="5" grpId="0"/>
      <p:bldP spid="6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Inner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Product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/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blipFill>
                <a:blip r:embed="rId3"/>
                <a:stretch>
                  <a:fillRect t="-169355" r="-4554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/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/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/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11−6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(0−4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)(2+9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(11−6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)(0−12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(−15+0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)(1+8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11−41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−72−132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−15−120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/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=−62−301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blipFill>
                <a:blip r:embed="rId7"/>
                <a:stretch>
                  <a:fillRect r="-23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D23076-DB91-4784-8392-3BB94687E832}"/>
              </a:ext>
            </a:extLst>
          </p:cNvPr>
          <p:cNvSpPr/>
          <p:nvPr/>
        </p:nvSpPr>
        <p:spPr>
          <a:xfrm>
            <a:off x="5036695" y="1889068"/>
            <a:ext cx="3478655" cy="63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BE045E-EB37-42EB-BAD3-E23381B90D0E}"/>
              </a:ext>
            </a:extLst>
          </p:cNvPr>
          <p:cNvCxnSpPr/>
          <p:nvPr/>
        </p:nvCxnSpPr>
        <p:spPr>
          <a:xfrm>
            <a:off x="7361429" y="4398047"/>
            <a:ext cx="12485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/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/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(1 x 4) • (4 x 1) = (1 x 1)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Scalar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blipFill>
                <a:blip r:embed="rId9"/>
                <a:stretch>
                  <a:fillRect l="-3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EEC390E-BEA4-45DE-928C-45E87214D8D5}"/>
              </a:ext>
            </a:extLst>
          </p:cNvPr>
          <p:cNvSpPr txBox="1"/>
          <p:nvPr/>
        </p:nvSpPr>
        <p:spPr>
          <a:xfrm>
            <a:off x="735850" y="5143197"/>
            <a:ext cx="396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inner product of</a:t>
            </a:r>
          </a:p>
          <a:p>
            <a:pPr algn="ctr"/>
            <a:r>
              <a:rPr lang="en-US" b="1" dirty="0"/>
              <a:t>two vectors</a:t>
            </a:r>
            <a:r>
              <a:rPr lang="en-US" dirty="0"/>
              <a:t> uses the</a:t>
            </a:r>
          </a:p>
          <a:p>
            <a:pPr algn="ctr"/>
            <a:r>
              <a:rPr lang="en-US" b="1" dirty="0"/>
              <a:t>dot</a:t>
            </a:r>
            <a:r>
              <a:rPr lang="en-US" dirty="0"/>
              <a:t> product to </a:t>
            </a:r>
            <a:r>
              <a:rPr lang="en-US" i="1" dirty="0"/>
              <a:t>produce</a:t>
            </a:r>
            <a:r>
              <a:rPr lang="en-US" dirty="0"/>
              <a:t> a scalar</a:t>
            </a:r>
          </a:p>
          <a:p>
            <a:pPr algn="ctr"/>
            <a:r>
              <a:rPr lang="en-US" dirty="0"/>
              <a:t>but needs the </a:t>
            </a:r>
            <a:r>
              <a:rPr lang="en-US" u="sng" dirty="0"/>
              <a:t>adjoint</a:t>
            </a:r>
            <a:r>
              <a:rPr lang="en-US" dirty="0"/>
              <a:t> of the first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41730-3CBA-46B6-8765-B41771542395}"/>
              </a:ext>
            </a:extLst>
          </p:cNvPr>
          <p:cNvSpPr txBox="1"/>
          <p:nvPr/>
        </p:nvSpPr>
        <p:spPr>
          <a:xfrm>
            <a:off x="735850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63F18-CA01-4DAB-B549-ABD0CD572E86}"/>
              </a:ext>
            </a:extLst>
          </p:cNvPr>
          <p:cNvSpPr txBox="1"/>
          <p:nvPr/>
        </p:nvSpPr>
        <p:spPr>
          <a:xfrm>
            <a:off x="2484534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3A5B03-36C4-4CA6-8344-95C8F168AD44}"/>
              </a:ext>
            </a:extLst>
          </p:cNvPr>
          <p:cNvGrpSpPr/>
          <p:nvPr/>
        </p:nvGrpSpPr>
        <p:grpSpPr>
          <a:xfrm>
            <a:off x="4884478" y="5156022"/>
            <a:ext cx="3645048" cy="1113125"/>
            <a:chOff x="4884478" y="5156022"/>
            <a:chExt cx="3645048" cy="111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/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blipFill>
                  <a:blip r:embed="rId10"/>
                  <a:stretch>
                    <a:fillRect t="-1961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5278C-4A76-4C8C-A74C-6151B3406437}"/>
                </a:ext>
              </a:extLst>
            </p:cNvPr>
            <p:cNvSpPr txBox="1"/>
            <p:nvPr/>
          </p:nvSpPr>
          <p:spPr>
            <a:xfrm>
              <a:off x="4884478" y="5156022"/>
              <a:ext cx="3645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Inner Product of Square </a:t>
              </a:r>
              <a:r>
                <a:rPr lang="en-US" b="1" u="sng" dirty="0">
                  <a:solidFill>
                    <a:srgbClr val="7030A0"/>
                  </a:solidFill>
                </a:rPr>
                <a:t>Matrices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/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have same dimensions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/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87EEAD-ECCB-4042-BF40-3A52780532B6}"/>
              </a:ext>
            </a:extLst>
          </p:cNvPr>
          <p:cNvSpPr txBox="1"/>
          <p:nvPr/>
        </p:nvSpPr>
        <p:spPr>
          <a:xfrm>
            <a:off x="5302198" y="1490817"/>
            <a:ext cx="294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numpy.</a:t>
            </a:r>
            <a:r>
              <a:rPr lang="en-US" b="1" dirty="0" err="1">
                <a:latin typeface="Consolas" panose="020B0609020204030204" pitchFamily="49" charset="0"/>
              </a:rPr>
              <a:t>vdot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b="1" dirty="0"/>
              <a:t> </a:t>
            </a:r>
            <a:r>
              <a:rPr lang="en-US" u="sng" dirty="0"/>
              <a:t>and</a:t>
            </a:r>
            <a:r>
              <a:rPr lang="en-US" dirty="0"/>
              <a:t> Qiskit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E3336-C507-84C4-548F-B7CDC15F108A}"/>
              </a:ext>
            </a:extLst>
          </p:cNvPr>
          <p:cNvSpPr/>
          <p:nvPr/>
        </p:nvSpPr>
        <p:spPr>
          <a:xfrm>
            <a:off x="7142653" y="3703771"/>
            <a:ext cx="205255" cy="2948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3142D65E-EFC4-694E-B1AC-51C22829DFDF}"/>
              </a:ext>
            </a:extLst>
          </p:cNvPr>
          <p:cNvSpPr/>
          <p:nvPr/>
        </p:nvSpPr>
        <p:spPr>
          <a:xfrm rot="10800000">
            <a:off x="1550505" y="4340282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94DE9B5-413E-0ED1-3A9D-0C8D2406A039}"/>
              </a:ext>
            </a:extLst>
          </p:cNvPr>
          <p:cNvSpPr/>
          <p:nvPr/>
        </p:nvSpPr>
        <p:spPr>
          <a:xfrm>
            <a:off x="1208599" y="4792793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5" grpId="0"/>
      <p:bldP spid="26" grpId="0"/>
      <p:bldP spid="29" grpId="0"/>
      <p:bldP spid="30" grpId="0" animBg="1"/>
      <p:bldP spid="33" grpId="0"/>
      <p:bldP spid="35" grpId="0"/>
      <p:bldP spid="37" grpId="0"/>
      <p:bldP spid="5" grpId="0"/>
      <p:bldP spid="8" grpId="0"/>
      <p:bldP spid="7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</a:t>
            </a:r>
            <a:r>
              <a:rPr lang="en-US" sz="3200" b="1" dirty="0">
                <a:latin typeface="+mn-lt"/>
              </a:rPr>
              <a:t>Norm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/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blipFill>
                <a:blip r:embed="rId3"/>
                <a:stretch>
                  <a:fillRect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/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CA3F855-3B25-49C7-BF6A-A9B7BF51DD50}"/>
              </a:ext>
            </a:extLst>
          </p:cNvPr>
          <p:cNvSpPr txBox="1"/>
          <p:nvPr/>
        </p:nvSpPr>
        <p:spPr>
          <a:xfrm>
            <a:off x="1412386" y="1991780"/>
            <a:ext cx="419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"norm" of a </a:t>
            </a:r>
            <a:r>
              <a:rPr lang="en-US" sz="1600" b="1" dirty="0">
                <a:solidFill>
                  <a:srgbClr val="7030A0"/>
                </a:solidFill>
              </a:rPr>
              <a:t>vector</a:t>
            </a:r>
            <a:r>
              <a:rPr lang="en-US" sz="1600" dirty="0">
                <a:solidFill>
                  <a:srgbClr val="7030A0"/>
                </a:solidFill>
              </a:rPr>
              <a:t> of complex numbers must be a positive </a:t>
            </a:r>
            <a:r>
              <a:rPr lang="en-US" sz="1600" b="1" dirty="0">
                <a:solidFill>
                  <a:srgbClr val="7030A0"/>
                </a:solidFill>
              </a:rPr>
              <a:t>real scalar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because </a:t>
            </a:r>
            <a:r>
              <a:rPr lang="en-US" sz="1600" u="sng" dirty="0">
                <a:solidFill>
                  <a:srgbClr val="7030A0"/>
                </a:solidFill>
              </a:rPr>
              <a:t>length</a:t>
            </a:r>
            <a:r>
              <a:rPr lang="en-US" sz="1600" dirty="0">
                <a:solidFill>
                  <a:srgbClr val="7030A0"/>
                </a:solidFill>
              </a:rPr>
              <a:t> cannot be </a:t>
            </a:r>
            <a:r>
              <a:rPr lang="en-US" sz="1600" i="1" dirty="0">
                <a:solidFill>
                  <a:srgbClr val="7030A0"/>
                </a:solidFill>
              </a:rPr>
              <a:t>negative or imaginary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4C2FCD-70BD-439D-BFF1-620E76FCA34B}"/>
              </a:ext>
            </a:extLst>
          </p:cNvPr>
          <p:cNvGrpSpPr/>
          <p:nvPr/>
        </p:nvGrpSpPr>
        <p:grpSpPr>
          <a:xfrm>
            <a:off x="852151" y="4828004"/>
            <a:ext cx="7245227" cy="1492078"/>
            <a:chOff x="998525" y="4977778"/>
            <a:chExt cx="7245227" cy="1492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/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451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=21.23676…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/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/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/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4B33E-52A4-46ED-A508-00366072FBA3}"/>
              </a:ext>
            </a:extLst>
          </p:cNvPr>
          <p:cNvGrpSpPr/>
          <p:nvPr/>
        </p:nvGrpSpPr>
        <p:grpSpPr>
          <a:xfrm>
            <a:off x="469280" y="3090414"/>
            <a:ext cx="8010968" cy="1599001"/>
            <a:chOff x="566516" y="2754966"/>
            <a:chExt cx="8010968" cy="1599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/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11−6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11+6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=451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/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/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883F8-EA4A-4072-85A3-A103B0816A65}"/>
              </a:ext>
            </a:extLst>
          </p:cNvPr>
          <p:cNvSpPr/>
          <p:nvPr/>
        </p:nvSpPr>
        <p:spPr>
          <a:xfrm>
            <a:off x="911225" y="5224688"/>
            <a:ext cx="460375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B2A65-ABAE-4336-8732-F0DA89F73D6C}"/>
              </a:ext>
            </a:extLst>
          </p:cNvPr>
          <p:cNvSpPr/>
          <p:nvPr/>
        </p:nvSpPr>
        <p:spPr>
          <a:xfrm>
            <a:off x="5997575" y="5212060"/>
            <a:ext cx="592411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5FB7D-8531-B7EB-63AF-37B537AB59EF}"/>
              </a:ext>
            </a:extLst>
          </p:cNvPr>
          <p:cNvCxnSpPr/>
          <p:nvPr/>
        </p:nvCxnSpPr>
        <p:spPr>
          <a:xfrm>
            <a:off x="6850118" y="5557051"/>
            <a:ext cx="922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35" grpId="0"/>
      <p:bldP spid="12" grpId="0" animBg="1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863F2-ECB1-4EA1-B40C-51CC021E825C}"/>
              </a:ext>
            </a:extLst>
          </p:cNvPr>
          <p:cNvSpPr txBox="1"/>
          <p:nvPr/>
        </p:nvSpPr>
        <p:spPr>
          <a:xfrm>
            <a:off x="833284" y="4705718"/>
            <a:ext cx="5756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Unitary matrices are </a:t>
            </a:r>
            <a:r>
              <a:rPr lang="en-US" sz="2000" b="1" dirty="0">
                <a:solidFill>
                  <a:srgbClr val="7030A0"/>
                </a:solidFill>
              </a:rPr>
              <a:t>invertible</a:t>
            </a:r>
            <a:r>
              <a:rPr lang="en-US" sz="2000" dirty="0">
                <a:solidFill>
                  <a:srgbClr val="7030A0"/>
                </a:solidFill>
              </a:rPr>
              <a:t>, their inverse is their </a:t>
            </a:r>
            <a:r>
              <a:rPr lang="en-US" sz="2000" i="1" dirty="0">
                <a:solidFill>
                  <a:srgbClr val="7030A0"/>
                </a:solidFill>
              </a:rPr>
              <a:t>adjoint</a:t>
            </a:r>
            <a:r>
              <a:rPr lang="en-US" sz="2000" dirty="0">
                <a:solidFill>
                  <a:srgbClr val="7030A0"/>
                </a:solidFill>
              </a:rPr>
              <a:t>, and they preserve </a:t>
            </a:r>
            <a:r>
              <a:rPr lang="en-US" sz="2000" i="1" dirty="0">
                <a:solidFill>
                  <a:srgbClr val="7030A0"/>
                </a:solidFill>
              </a:rPr>
              <a:t>norms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 unitary matrix "preserves the geometry"  (lengths &amp; relative angles) of the space is acts upon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/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/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/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blipFill>
                <a:blip r:embed="rId5"/>
                <a:stretch>
                  <a:fillRect l="-2315" t="-3226" r="-231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/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/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can "undo"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Reversible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blipFill>
                <a:blip r:embed="rId7"/>
                <a:stretch>
                  <a:fillRect t="-1935" b="-838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4B095A-5E4D-4D30-B09D-63546D6CFF29}"/>
              </a:ext>
            </a:extLst>
          </p:cNvPr>
          <p:cNvSpPr txBox="1"/>
          <p:nvPr/>
        </p:nvSpPr>
        <p:spPr>
          <a:xfrm>
            <a:off x="4917362" y="3637147"/>
            <a:ext cx="3081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Unitary Matrix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/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259BB6-5978-4AA0-8E77-6483D68E0C84}"/>
              </a:ext>
            </a:extLst>
          </p:cNvPr>
          <p:cNvSpPr txBox="1"/>
          <p:nvPr/>
        </p:nvSpPr>
        <p:spPr>
          <a:xfrm>
            <a:off x="7033093" y="1576775"/>
            <a:ext cx="160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6FA00-C2AA-4EE2-9488-12861770EDD0}"/>
              </a:ext>
            </a:extLst>
          </p:cNvPr>
          <p:cNvSpPr txBox="1"/>
          <p:nvPr/>
        </p:nvSpPr>
        <p:spPr>
          <a:xfrm>
            <a:off x="6998837" y="2608140"/>
            <a:ext cx="167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Counterclockwise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54BA2E-BDF4-48A5-9316-724EE3BEB686}"/>
              </a:ext>
            </a:extLst>
          </p:cNvPr>
          <p:cNvCxnSpPr/>
          <p:nvPr/>
        </p:nvCxnSpPr>
        <p:spPr>
          <a:xfrm>
            <a:off x="1308538" y="6274676"/>
            <a:ext cx="693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8" grpId="0"/>
      <p:bldP spid="3" grpId="0" animBg="1"/>
      <p:bldP spid="5" grpId="0"/>
      <p:bldP spid="12" grpId="0"/>
      <p:bldP spid="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a vector with itself is its squared norm</a:t>
                </a:r>
              </a:p>
              <a:p>
                <a:pPr marL="514350" indent="-514350">
                  <a:buFont typeface="+mj-lt"/>
                  <a:buAutoNum type="arabicParenR" startAt="2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An inner product is equal to its own conjugate</a:t>
                </a:r>
              </a:p>
              <a:p>
                <a:pPr marL="457200" indent="-457200">
                  <a:buFont typeface="+mj-lt"/>
                  <a:buAutoNum type="arabicParenR" startAt="3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(dagger) operator is distributive across matrix addition</a:t>
                </a:r>
              </a:p>
              <a:p>
                <a:pPr marL="457200" indent="-457200">
                  <a:buFont typeface="+mj-lt"/>
                  <a:buAutoNum type="arabicParenR" startAt="4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two equal length vectors is equal to the trace of their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trace operator is distributive across scalar-array multiplication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850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931"/>
          <a:stretch/>
        </p:blipFill>
        <p:spPr>
          <a:xfrm>
            <a:off x="3941922" y="1607793"/>
            <a:ext cx="4674072" cy="76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D82BBD-C357-8FDC-A7BD-18186EC7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2" y="1827847"/>
            <a:ext cx="2500114" cy="2807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2158C-682F-41AA-B6B6-A9FD56C5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complex_matrices.ipynb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54288" y="34419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582630" y="365000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42168" y="2768051"/>
            <a:ext cx="191401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13532" y="3472823"/>
            <a:ext cx="1755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42167" y="2891193"/>
            <a:ext cx="849113" cy="581630"/>
          </a:xfrm>
          <a:prstGeom prst="bentConnector4">
            <a:avLst>
              <a:gd name="adj1" fmla="val -26922"/>
              <a:gd name="adj2" fmla="val 605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B05E74-882B-4780-BA88-60A42244586F}"/>
              </a:ext>
            </a:extLst>
          </p:cNvPr>
          <p:cNvGrpSpPr/>
          <p:nvPr/>
        </p:nvGrpSpPr>
        <p:grpSpPr>
          <a:xfrm>
            <a:off x="4527454" y="5612941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F052B0-26E0-4AFD-84DE-7E4846B2F3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1B6E56-49FE-443E-9684-0861C5396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3D185-C427-43A9-AABF-971C682D8951}"/>
              </a:ext>
            </a:extLst>
          </p:cNvPr>
          <p:cNvSpPr/>
          <p:nvPr/>
        </p:nvSpPr>
        <p:spPr>
          <a:xfrm>
            <a:off x="520262" y="2831357"/>
            <a:ext cx="4627179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4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054C78-B3FB-42C0-84E7-AC2654BC25CD}"/>
              </a:ext>
            </a:extLst>
          </p:cNvPr>
          <p:cNvSpPr txBox="1"/>
          <p:nvPr/>
        </p:nvSpPr>
        <p:spPr>
          <a:xfrm>
            <a:off x="2325414" y="90732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493E6-5383-4F7F-BF9D-89016C6758E6}"/>
              </a:ext>
            </a:extLst>
          </p:cNvPr>
          <p:cNvSpPr txBox="1"/>
          <p:nvPr/>
        </p:nvSpPr>
        <p:spPr>
          <a:xfrm>
            <a:off x="3147462" y="88344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C743-4053-48DF-B9EC-90679782D2ED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D4D93-D950-4D72-BB0D-B6D7726AE22C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56D3C4-ACCD-4FD5-B9C3-FF11D75DDCE5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2" grpId="0" animBg="1"/>
      <p:bldP spid="52" grpId="0"/>
      <p:bldP spid="13" grpId="0"/>
      <p:bldP spid="55" grpId="0"/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complex_matrices.ipynb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65CB6F9-D345-4A95-8423-376A2EED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70C12-E38B-4F37-9458-A65A74FA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43" y="2314636"/>
            <a:ext cx="2933718" cy="1597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874876" y="3208283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5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B7094E-0656-4C69-ADA4-90613028BE3A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63B1E-C84F-40A0-A9B9-0CF6BF90772E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81383B-4AD1-47F9-A6FA-CC99C9F7BAA3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B7B5-F840-8CDE-4373-E51CEB25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" y="1990335"/>
            <a:ext cx="4932656" cy="398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1852F-1BF3-48F0-9451-9B7C5813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41" y="2314636"/>
            <a:ext cx="3043834" cy="173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084009" y="3113410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/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28E791E-B042-4C36-804B-676586D4BDB5}"/>
              </a:ext>
            </a:extLst>
          </p:cNvPr>
          <p:cNvSpPr/>
          <p:nvPr/>
        </p:nvSpPr>
        <p:spPr>
          <a:xfrm>
            <a:off x="477406" y="2360596"/>
            <a:ext cx="3605864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85AFD-3AD5-5865-85AE-F39DF71EF1BF}"/>
              </a:ext>
            </a:extLst>
          </p:cNvPr>
          <p:cNvSpPr txBox="1"/>
          <p:nvPr/>
        </p:nvSpPr>
        <p:spPr>
          <a:xfrm>
            <a:off x="2167759" y="125123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EEB63-0540-6744-5E89-B335E4D87526}"/>
              </a:ext>
            </a:extLst>
          </p:cNvPr>
          <p:cNvSpPr txBox="1"/>
          <p:nvPr/>
        </p:nvSpPr>
        <p:spPr>
          <a:xfrm>
            <a:off x="2989807" y="122735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1927B3-E357-696A-B5B6-953449080412}"/>
              </a:ext>
            </a:extLst>
          </p:cNvPr>
          <p:cNvGrpSpPr/>
          <p:nvPr/>
        </p:nvGrpSpPr>
        <p:grpSpPr>
          <a:xfrm>
            <a:off x="3779887" y="38878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060622-6836-CBEE-30B1-453A40E29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72530-86EF-8AD7-F344-531FE04AF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B24CF5-41EE-0EEB-DB69-023580190594}"/>
              </a:ext>
            </a:extLst>
          </p:cNvPr>
          <p:cNvGrpSpPr/>
          <p:nvPr/>
        </p:nvGrpSpPr>
        <p:grpSpPr>
          <a:xfrm>
            <a:off x="4415595" y="5318932"/>
            <a:ext cx="848492" cy="369332"/>
            <a:chOff x="4704120" y="2356972"/>
            <a:chExt cx="84849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3DD24D-D83E-446D-025E-358392EDB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5032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02043-BA0C-E47D-B67A-3EC6CC516E16}"/>
                </a:ext>
              </a:extLst>
            </p:cNvPr>
            <p:cNvSpPr txBox="1"/>
            <p:nvPr/>
          </p:nvSpPr>
          <p:spPr>
            <a:xfrm>
              <a:off x="516915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221890-56FA-DA47-457C-1408E76D848E}"/>
              </a:ext>
            </a:extLst>
          </p:cNvPr>
          <p:cNvGrpSpPr/>
          <p:nvPr/>
        </p:nvGrpSpPr>
        <p:grpSpPr>
          <a:xfrm>
            <a:off x="7836181" y="301545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BE29C0-0F77-39AA-A7B5-B263F8F03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FF58B-B8BC-A869-D397-617F4F9FD4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965E5-6B3F-E9AF-5425-B4AAE6898469}"/>
              </a:ext>
            </a:extLst>
          </p:cNvPr>
          <p:cNvGrpSpPr/>
          <p:nvPr/>
        </p:nvGrpSpPr>
        <p:grpSpPr>
          <a:xfrm>
            <a:off x="8087710" y="3898493"/>
            <a:ext cx="633374" cy="699742"/>
            <a:chOff x="5047900" y="2141349"/>
            <a:chExt cx="633374" cy="6997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0217C9-4291-61AC-6C38-3496304F4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7900" y="2141349"/>
              <a:ext cx="349394" cy="400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69B737-8403-B384-CDA4-061294A708A1}"/>
                </a:ext>
              </a:extLst>
            </p:cNvPr>
            <p:cNvSpPr txBox="1"/>
            <p:nvPr/>
          </p:nvSpPr>
          <p:spPr>
            <a:xfrm>
              <a:off x="5297816" y="24717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D1C1CD-4EB8-72C9-3171-EE6863807109}"/>
              </a:ext>
            </a:extLst>
          </p:cNvPr>
          <p:cNvSpPr/>
          <p:nvPr/>
        </p:nvSpPr>
        <p:spPr>
          <a:xfrm>
            <a:off x="1539875" y="5388861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CFBDF0-F252-7468-17B1-5D0D7899AAE4}"/>
              </a:ext>
            </a:extLst>
          </p:cNvPr>
          <p:cNvSpPr/>
          <p:nvPr/>
        </p:nvSpPr>
        <p:spPr>
          <a:xfrm>
            <a:off x="2515825" y="5391269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098F5-801A-CD7C-20C2-EE6FBA7C2679}"/>
              </a:ext>
            </a:extLst>
          </p:cNvPr>
          <p:cNvSpPr txBox="1"/>
          <p:nvPr/>
        </p:nvSpPr>
        <p:spPr>
          <a:xfrm>
            <a:off x="1380361" y="6131482"/>
            <a:ext cx="540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What are the differences between $...$ and $$...$$ ???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53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 animBg="1"/>
      <p:bldP spid="10" grpId="0"/>
      <p:bldP spid="11" grpId="0"/>
      <p:bldP spid="8" grpId="0" animBg="1"/>
      <p:bldP spid="26" grpId="0" animBg="1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5FEF32-E1D3-40FF-9E12-E04C4103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17" y="2269469"/>
            <a:ext cx="3664076" cy="2555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FD738-3258-42DD-A1F3-EE48746F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1" y="1979971"/>
            <a:ext cx="4558189" cy="424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683803" y="4604297"/>
            <a:ext cx="308204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/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blipFill>
                <a:blip r:embed="rId5"/>
                <a:stretch>
                  <a:fillRect t="-4255" r="-118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7128" y="2256447"/>
            <a:ext cx="4210495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3445C-6F7F-4B60-A0F0-F67745257F78}"/>
              </a:ext>
            </a:extLst>
          </p:cNvPr>
          <p:cNvSpPr txBox="1"/>
          <p:nvPr/>
        </p:nvSpPr>
        <p:spPr>
          <a:xfrm>
            <a:off x="5218388" y="5224081"/>
            <a:ext cx="293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no simple equality test for </a:t>
            </a:r>
            <a:r>
              <a:rPr lang="en-US" b="1" dirty="0" err="1"/>
              <a:t>numpy</a:t>
            </a:r>
            <a:r>
              <a:rPr lang="en-US" dirty="0">
                <a:solidFill>
                  <a:srgbClr val="7030A0"/>
                </a:solidFill>
              </a:rPr>
              <a:t> matrices so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must use the </a:t>
            </a:r>
            <a:r>
              <a:rPr lang="en-US" b="1" dirty="0"/>
              <a:t>.all() </a:t>
            </a:r>
            <a:r>
              <a:rPr lang="en-US" dirty="0">
                <a:solidFill>
                  <a:srgbClr val="7030A0"/>
                </a:solidFill>
              </a:rPr>
              <a:t>method after </a:t>
            </a:r>
            <a:r>
              <a:rPr lang="en-US" b="1" dirty="0"/>
              <a:t>.</a:t>
            </a:r>
            <a:r>
              <a:rPr lang="en-US" b="1" dirty="0" err="1"/>
              <a:t>isclose</a:t>
            </a:r>
            <a:r>
              <a:rPr lang="en-US" b="1" dirty="0"/>
              <a:t>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1F5DD-1B6A-41AF-AB95-2305A7C67B3C}"/>
              </a:ext>
            </a:extLst>
          </p:cNvPr>
          <p:cNvCxnSpPr>
            <a:stCxn id="22" idx="1"/>
          </p:cNvCxnSpPr>
          <p:nvPr/>
        </p:nvCxnSpPr>
        <p:spPr>
          <a:xfrm flipH="1">
            <a:off x="3979239" y="5824246"/>
            <a:ext cx="1239149" cy="78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38BF61-CE21-4667-A069-05E1A5522A05}"/>
              </a:ext>
            </a:extLst>
          </p:cNvPr>
          <p:cNvSpPr txBox="1"/>
          <p:nvPr/>
        </p:nvSpPr>
        <p:spPr>
          <a:xfrm>
            <a:off x="2146026" y="366501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28C21-06CC-4BB2-99C1-263C2360D37E}"/>
              </a:ext>
            </a:extLst>
          </p:cNvPr>
          <p:cNvCxnSpPr>
            <a:cxnSpLocks/>
          </p:cNvCxnSpPr>
          <p:nvPr/>
        </p:nvCxnSpPr>
        <p:spPr>
          <a:xfrm flipH="1">
            <a:off x="1671146" y="3878317"/>
            <a:ext cx="622737" cy="225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EC384E-6B4C-4D3C-6789-24D5DF5A9B61}"/>
              </a:ext>
            </a:extLst>
          </p:cNvPr>
          <p:cNvSpPr txBox="1"/>
          <p:nvPr/>
        </p:nvSpPr>
        <p:spPr>
          <a:xfrm>
            <a:off x="177935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2A6E-12FD-0C09-1700-DE1BA1C2D8AB}"/>
              </a:ext>
            </a:extLst>
          </p:cNvPr>
          <p:cNvSpPr txBox="1"/>
          <p:nvPr/>
        </p:nvSpPr>
        <p:spPr>
          <a:xfrm>
            <a:off x="2957954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96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F3C8-7468-2384-0079-3E0146D3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4" y="1980422"/>
            <a:ext cx="5502881" cy="4666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36829" y="3600043"/>
            <a:ext cx="3241998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34770" y="2290268"/>
            <a:ext cx="2907625" cy="36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/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blipFill>
                <a:blip r:embed="rId6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4043737" y="35042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C9A8A-3D02-8812-9D62-47C75DD85D49}"/>
              </a:ext>
            </a:extLst>
          </p:cNvPr>
          <p:cNvSpPr txBox="1"/>
          <p:nvPr/>
        </p:nvSpPr>
        <p:spPr>
          <a:xfrm>
            <a:off x="24415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F3E48-2C04-8C90-44D1-F949D5920B0E}"/>
              </a:ext>
            </a:extLst>
          </p:cNvPr>
          <p:cNvSpPr txBox="1"/>
          <p:nvPr/>
        </p:nvSpPr>
        <p:spPr>
          <a:xfrm>
            <a:off x="3620106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DE07-399C-D0FF-FAE6-2F18B1C68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80422"/>
            <a:ext cx="4214877" cy="30951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/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e>
                      </m:d>
                      <m:r>
                        <a:rPr lang="en-US" b="0" i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4×4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E49E933-EF26-7913-5F12-02633E94FA06}"/>
              </a:ext>
            </a:extLst>
          </p:cNvPr>
          <p:cNvSpPr/>
          <p:nvPr/>
        </p:nvSpPr>
        <p:spPr>
          <a:xfrm>
            <a:off x="5273566" y="3287111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0E1B9-4FCF-C0F2-8727-FC6CACBDB653}"/>
              </a:ext>
            </a:extLst>
          </p:cNvPr>
          <p:cNvSpPr/>
          <p:nvPr/>
        </p:nvSpPr>
        <p:spPr>
          <a:xfrm>
            <a:off x="6139709" y="3504277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11B83-374B-A406-7936-B75EB0F3411A}"/>
              </a:ext>
            </a:extLst>
          </p:cNvPr>
          <p:cNvSpPr/>
          <p:nvPr/>
        </p:nvSpPr>
        <p:spPr>
          <a:xfrm>
            <a:off x="6994577" y="3740021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E8D3B7-B5ED-B6CD-2F6F-7E9910C567DF}"/>
              </a:ext>
            </a:extLst>
          </p:cNvPr>
          <p:cNvSpPr/>
          <p:nvPr/>
        </p:nvSpPr>
        <p:spPr>
          <a:xfrm>
            <a:off x="7885164" y="3956714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30CAEF-E108-7F69-6FEE-EAC48B351B87}"/>
              </a:ext>
            </a:extLst>
          </p:cNvPr>
          <p:cNvSpPr/>
          <p:nvPr/>
        </p:nvSpPr>
        <p:spPr>
          <a:xfrm>
            <a:off x="5433561" y="4522620"/>
            <a:ext cx="902887" cy="24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/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blipFill>
                <a:blip r:embed="rId9"/>
                <a:stretch>
                  <a:fillRect l="-12500" t="-4255" r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/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blipFill>
                <a:blip r:embed="rId10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DF25B368-650B-3871-313D-A97421660A3E}"/>
              </a:ext>
            </a:extLst>
          </p:cNvPr>
          <p:cNvSpPr/>
          <p:nvPr/>
        </p:nvSpPr>
        <p:spPr>
          <a:xfrm rot="10800000">
            <a:off x="6497517" y="2151500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AB32F794-4F9B-86B3-0C27-7D8E85F1F750}"/>
              </a:ext>
            </a:extLst>
          </p:cNvPr>
          <p:cNvSpPr/>
          <p:nvPr/>
        </p:nvSpPr>
        <p:spPr>
          <a:xfrm>
            <a:off x="6155611" y="2604011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0" grpId="0"/>
      <p:bldP spid="11" grpId="0" animBg="1"/>
      <p:bldP spid="25" grpId="0" animBg="1"/>
      <p:bldP spid="26" grpId="0" animBg="1"/>
      <p:bldP spid="30" grpId="0" animBg="1"/>
      <p:bldP spid="32" grpId="0" animBg="1"/>
      <p:bldP spid="2" grpId="0"/>
      <p:bldP spid="6" grpId="0"/>
      <p:bldP spid="9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724A1-70C1-0AB4-055D-3E4D6C6B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0" y="1971791"/>
            <a:ext cx="6565966" cy="4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9B8C-01EF-05E4-2F70-D00C58B0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90" y="2693804"/>
            <a:ext cx="4099100" cy="842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82066" y="2296724"/>
            <a:ext cx="4318534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641333" y="2977733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/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blipFill>
                <a:blip r:embed="rId5"/>
                <a:stretch>
                  <a:fillRect l="-9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3E2A885-A9FC-4A43-9824-B34440D90686}"/>
              </a:ext>
            </a:extLst>
          </p:cNvPr>
          <p:cNvSpPr/>
          <p:nvPr/>
        </p:nvSpPr>
        <p:spPr>
          <a:xfrm>
            <a:off x="5682694" y="3006925"/>
            <a:ext cx="2880282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AEE79-C67A-49DD-9BB3-2B2611E9AB1F}"/>
              </a:ext>
            </a:extLst>
          </p:cNvPr>
          <p:cNvGrpSpPr/>
          <p:nvPr/>
        </p:nvGrpSpPr>
        <p:grpSpPr>
          <a:xfrm>
            <a:off x="3685405" y="569472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D622D3-4073-4332-9105-D3215B204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F66BEE-DF24-4FCF-B4EF-FA5A26AEC4E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1D71F7-102A-599F-2524-CBC98328D803}"/>
              </a:ext>
            </a:extLst>
          </p:cNvPr>
          <p:cNvSpPr txBox="1"/>
          <p:nvPr/>
        </p:nvSpPr>
        <p:spPr>
          <a:xfrm>
            <a:off x="217348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1537-AAEB-4EE0-4E74-48A66A9B1BFB}"/>
              </a:ext>
            </a:extLst>
          </p:cNvPr>
          <p:cNvSpPr txBox="1"/>
          <p:nvPr/>
        </p:nvSpPr>
        <p:spPr>
          <a:xfrm>
            <a:off x="38960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FDBC4-F926-E7F9-79D0-CCA93E0D06CF}"/>
              </a:ext>
            </a:extLst>
          </p:cNvPr>
          <p:cNvGrpSpPr/>
          <p:nvPr/>
        </p:nvGrpSpPr>
        <p:grpSpPr>
          <a:xfrm>
            <a:off x="7107585" y="323116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F9D005-B5F3-4A86-2FAE-96385EA2D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8AF0B-17C1-A7BE-B7C7-638D7408FF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6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and only 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h𝑒𝑟𝑚𝑖𝑡𝑖𝑎𝑛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Within an inner product, a Hermitian matrix can be dotted to </a:t>
                </a:r>
                <a:r>
                  <a:rPr lang="en-US" sz="2000" u="sng" dirty="0">
                    <a:solidFill>
                      <a:srgbClr val="0070C0"/>
                    </a:solidFill>
                  </a:rPr>
                  <a:t>either</a:t>
                </a:r>
                <a:r>
                  <a:rPr lang="en-US" sz="2000" dirty="0">
                    <a:solidFill>
                      <a:srgbClr val="0070C0"/>
                    </a:solidFill>
                  </a:rPr>
                  <a:t> vector</a:t>
                </a:r>
              </a:p>
              <a:p>
                <a:pPr marL="514350" indent="-514350">
                  <a:buFont typeface="+mj-lt"/>
                  <a:buAutoNum type="arabicParenR" startAt="7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𝑢𝑛𝑖𝑡𝑎𝑟𝑦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dot product of a Unitary matrix with a vector respects the norm</a:t>
                </a:r>
              </a:p>
              <a:p>
                <a:pPr marL="457200" indent="-457200">
                  <a:buFont typeface="+mj-lt"/>
                  <a:buAutoNum type="arabicParenR" startAt="8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Commutation of two vectors within an inner product produces the conjugate of that inner product</a:t>
                </a:r>
              </a:p>
              <a:p>
                <a:pPr marL="457200" indent="-457200">
                  <a:buFont typeface="+mj-lt"/>
                  <a:buAutoNum type="arabicParenR" startAt="9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Demonstrate the Cauchy–Schwarz inequality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(“co-she”)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457200" indent="-457200">
                  <a:buFont typeface="+mj-lt"/>
                  <a:buAutoNum type="arabicParenR" startAt="10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operator is distributive across a commutated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696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E9AA9-78AA-4F7F-DB63-D7566D9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" y="1917305"/>
            <a:ext cx="5425040" cy="4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0" y="2241543"/>
            <a:ext cx="4615529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718108" y="30711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/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h𝑒𝑟𝑚𝑖𝑡𝑖𝑎𝑛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DA1815-A0BF-44E0-8924-7DAA1BB2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78" y="1536798"/>
            <a:ext cx="3447619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/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Hermitian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10B430-FDB2-4D96-BBB6-10BEC739989E}"/>
              </a:ext>
            </a:extLst>
          </p:cNvPr>
          <p:cNvSpPr/>
          <p:nvPr/>
        </p:nvSpPr>
        <p:spPr>
          <a:xfrm>
            <a:off x="6361386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10C4C0-79E5-4060-ACBF-D1BE8D2213D1}"/>
              </a:ext>
            </a:extLst>
          </p:cNvPr>
          <p:cNvSpPr/>
          <p:nvPr/>
        </p:nvSpPr>
        <p:spPr>
          <a:xfrm>
            <a:off x="5784111" y="2336253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0C0748-73A0-4A06-89D9-ED514A5A0847}"/>
              </a:ext>
            </a:extLst>
          </p:cNvPr>
          <p:cNvSpPr/>
          <p:nvPr/>
        </p:nvSpPr>
        <p:spPr>
          <a:xfrm>
            <a:off x="6878911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C37DE-44AF-4A05-A740-695C20CF66A3}"/>
              </a:ext>
            </a:extLst>
          </p:cNvPr>
          <p:cNvSpPr/>
          <p:nvPr/>
        </p:nvSpPr>
        <p:spPr>
          <a:xfrm>
            <a:off x="5784111" y="2537204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C976B8-87EF-48CA-92A1-B1661089CAD1}"/>
              </a:ext>
            </a:extLst>
          </p:cNvPr>
          <p:cNvCxnSpPr>
            <a:stCxn id="11" idx="1"/>
            <a:endCxn id="30" idx="0"/>
          </p:cNvCxnSpPr>
          <p:nvPr/>
        </p:nvCxnSpPr>
        <p:spPr>
          <a:xfrm rot="10800000" flipV="1">
            <a:off x="6020594" y="2230821"/>
            <a:ext cx="340792" cy="105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243B1C4-A594-4A71-A9DA-0108969AC856}"/>
              </a:ext>
            </a:extLst>
          </p:cNvPr>
          <p:cNvCxnSpPr>
            <a:stCxn id="31" idx="2"/>
            <a:endCxn id="32" idx="3"/>
          </p:cNvCxnSpPr>
          <p:nvPr/>
        </p:nvCxnSpPr>
        <p:spPr>
          <a:xfrm rot="5400000">
            <a:off x="6533045" y="2049447"/>
            <a:ext cx="306383" cy="8583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/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1056289" y="3088892"/>
            <a:ext cx="133674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17B84-65E5-27D3-2E3E-87AE753F66D7}"/>
              </a:ext>
            </a:extLst>
          </p:cNvPr>
          <p:cNvSpPr txBox="1"/>
          <p:nvPr/>
        </p:nvSpPr>
        <p:spPr>
          <a:xfrm>
            <a:off x="155863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316C6-04F6-603F-9FBC-160ECB413AEE}"/>
              </a:ext>
            </a:extLst>
          </p:cNvPr>
          <p:cNvSpPr txBox="1"/>
          <p:nvPr/>
        </p:nvSpPr>
        <p:spPr>
          <a:xfrm>
            <a:off x="273723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24969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11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EE5838-E220-6D1A-9B38-DF398EFA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82" y="1917304"/>
            <a:ext cx="3126942" cy="41760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1C5A-9288-31D1-E7D0-133E9A73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9" y="1917305"/>
            <a:ext cx="5197901" cy="4732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1" y="2194245"/>
            <a:ext cx="4173800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5195434" y="2770008"/>
            <a:ext cx="671765" cy="369332"/>
            <a:chOff x="4880163" y="2080775"/>
            <a:chExt cx="67176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8472556" y="5478144"/>
            <a:ext cx="38847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/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𝑢𝑛𝑖𝑡𝑎𝑟𝑦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blipFill>
                <a:blip r:embed="rId5"/>
                <a:stretch>
                  <a:fillRect r="-54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9D33A-7CE1-4BC7-90AC-C4442F4E4630}"/>
              </a:ext>
            </a:extLst>
          </p:cNvPr>
          <p:cNvGrpSpPr/>
          <p:nvPr/>
        </p:nvGrpSpPr>
        <p:grpSpPr>
          <a:xfrm>
            <a:off x="1763636" y="316791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2EE126-8DA8-4D9B-828B-BF3003B5D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FB4283-6795-41C2-B57F-EFA91D7A22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8EAE7A-9AE6-62BD-DEB5-6D71DE33E7B4}"/>
              </a:ext>
            </a:extLst>
          </p:cNvPr>
          <p:cNvGrpSpPr/>
          <p:nvPr/>
        </p:nvGrpSpPr>
        <p:grpSpPr>
          <a:xfrm>
            <a:off x="8220408" y="2771223"/>
            <a:ext cx="671765" cy="369332"/>
            <a:chOff x="4880163" y="2080775"/>
            <a:chExt cx="67176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AB4C65-D17C-667A-4FFF-61205ED88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7F3C97-3138-2BE8-33AB-95E91813F513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61BDE6-8823-A597-1A64-2B68C5BCF510}"/>
              </a:ext>
            </a:extLst>
          </p:cNvPr>
          <p:cNvGrpSpPr/>
          <p:nvPr/>
        </p:nvGrpSpPr>
        <p:grpSpPr>
          <a:xfrm>
            <a:off x="7316851" y="4098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FAF9B3-EB28-4358-D5FE-E3B5DB91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11DBF-CAC5-F78B-E1F0-760A6E7C6C1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72E1E6-04EC-DD20-CB17-FFAD0F7FCF85}"/>
              </a:ext>
            </a:extLst>
          </p:cNvPr>
          <p:cNvGrpSpPr/>
          <p:nvPr/>
        </p:nvGrpSpPr>
        <p:grpSpPr>
          <a:xfrm>
            <a:off x="3638372" y="352527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CCED7F-A69B-352A-34EA-1C8CD60B60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44110D-3DC1-AF7E-5FF2-765472656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EB7DD-C6D4-B288-DF10-3663075EC562}"/>
              </a:ext>
            </a:extLst>
          </p:cNvPr>
          <p:cNvGrpSpPr/>
          <p:nvPr/>
        </p:nvGrpSpPr>
        <p:grpSpPr>
          <a:xfrm>
            <a:off x="8406738" y="5752717"/>
            <a:ext cx="556262" cy="369332"/>
            <a:chOff x="3647644" y="4910075"/>
            <a:chExt cx="55626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D3508-55CD-0559-EBB3-94F5F9CF2771}"/>
                </a:ext>
              </a:extLst>
            </p:cNvPr>
            <p:cNvSpPr txBox="1"/>
            <p:nvPr/>
          </p:nvSpPr>
          <p:spPr>
            <a:xfrm>
              <a:off x="3820448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CA2A5-7EC6-CBA4-99C0-69E651135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30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7F58B8B-D9F9-64EC-4329-4AAD748126CF}"/>
              </a:ext>
            </a:extLst>
          </p:cNvPr>
          <p:cNvSpPr txBox="1"/>
          <p:nvPr/>
        </p:nvSpPr>
        <p:spPr>
          <a:xfrm>
            <a:off x="1714238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C9BED1-1BDC-8E4B-09A2-4D1BE99B0581}"/>
              </a:ext>
            </a:extLst>
          </p:cNvPr>
          <p:cNvSpPr txBox="1"/>
          <p:nvPr/>
        </p:nvSpPr>
        <p:spPr>
          <a:xfrm>
            <a:off x="3087474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9FE81-BBE2-9CA9-94CC-80C75FD6886A}"/>
              </a:ext>
            </a:extLst>
          </p:cNvPr>
          <p:cNvGrpSpPr/>
          <p:nvPr/>
        </p:nvGrpSpPr>
        <p:grpSpPr>
          <a:xfrm>
            <a:off x="3468811" y="6122049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3CD882-660B-61FE-DF1A-DB662FFEAB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CE7BF7-D3B9-4DE7-C4A0-47D729B66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94EC9-6624-03DC-8373-4D24FCF2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259206"/>
            <a:ext cx="5006885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52219" y="2594534"/>
            <a:ext cx="3862605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2F43E-1D47-479E-85BD-EB518AD4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20" y="2653637"/>
            <a:ext cx="3419048" cy="141904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/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30975" y="3271269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494952" y="341639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6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2954463" y="143524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521D34-19F5-2B9B-7058-CDCEBE68B0F7}"/>
              </a:ext>
            </a:extLst>
          </p:cNvPr>
          <p:cNvGrpSpPr/>
          <p:nvPr/>
        </p:nvGrpSpPr>
        <p:grpSpPr>
          <a:xfrm>
            <a:off x="7496362" y="3170612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80B6D3-3C75-1C12-06B1-05BF18700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4D997-13CA-02B0-315D-D3CADDBF70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9EAC86-C25E-6FEC-7A78-A9FD9887B1D8}"/>
              </a:ext>
            </a:extLst>
          </p:cNvPr>
          <p:cNvGrpSpPr/>
          <p:nvPr/>
        </p:nvGrpSpPr>
        <p:grpSpPr>
          <a:xfrm>
            <a:off x="7496362" y="3471701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D81B3C-1220-FC31-81B4-4DE77133C9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59C90A-94EE-74E3-C16C-74D5D6BD3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34"/>
          <a:stretch/>
        </p:blipFill>
        <p:spPr>
          <a:xfrm>
            <a:off x="3941922" y="1607792"/>
            <a:ext cx="4674072" cy="23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4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7580B-8771-61A9-60C6-65A28A83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" y="2242447"/>
            <a:ext cx="5181758" cy="238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90538" y="2594340"/>
            <a:ext cx="2725628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651594" y="279714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3177392" y="294956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BEDD-7054-45C1-8F8C-695E8F16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51" y="3171319"/>
            <a:ext cx="2435675" cy="11034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/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AA5018-2D96-4026-9601-7812C31F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51" y="4992491"/>
            <a:ext cx="7038095" cy="1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94D049-7F89-45F3-A49E-8461F9C07500}"/>
              </a:ext>
            </a:extLst>
          </p:cNvPr>
          <p:cNvSpPr/>
          <p:nvPr/>
        </p:nvSpPr>
        <p:spPr>
          <a:xfrm>
            <a:off x="1627152" y="2853329"/>
            <a:ext cx="95773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0E720-9ABD-46F1-9CAC-8B95E7F7F8A0}"/>
              </a:ext>
            </a:extLst>
          </p:cNvPr>
          <p:cNvSpPr/>
          <p:nvPr/>
        </p:nvSpPr>
        <p:spPr>
          <a:xfrm>
            <a:off x="1466192" y="5938584"/>
            <a:ext cx="3499945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0F3FC40-D571-4B3D-9CB3-21130FE7E79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16200000" flipH="1">
            <a:off x="1228822" y="3951241"/>
            <a:ext cx="2864538" cy="111014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27D782-1454-2554-4F65-2DF22E01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1305"/>
            <a:ext cx="3958221" cy="7645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7BA47-5A82-77F5-7095-D90B4A69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6" y="2249272"/>
            <a:ext cx="5153395" cy="2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10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9900" y="2595878"/>
            <a:ext cx="4933949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65210" y="2794237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604382" y="2953280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/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blipFill>
                <a:blip r:embed="rId4"/>
                <a:stretch>
                  <a:fillRect t="-6522" r="-165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A5D6C-5E7F-4269-8F4F-E8F547BFE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033" y="4959980"/>
            <a:ext cx="4571429" cy="1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067FB6-4858-4323-ADEF-0EFF3A200D8A}"/>
              </a:ext>
            </a:extLst>
          </p:cNvPr>
          <p:cNvSpPr txBox="1"/>
          <p:nvPr/>
        </p:nvSpPr>
        <p:spPr>
          <a:xfrm>
            <a:off x="5609756" y="277997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8C050-1230-44AE-BF0E-E659B9AE2EB3}"/>
              </a:ext>
            </a:extLst>
          </p:cNvPr>
          <p:cNvCxnSpPr>
            <a:cxnSpLocks/>
          </p:cNvCxnSpPr>
          <p:nvPr/>
        </p:nvCxnSpPr>
        <p:spPr>
          <a:xfrm flipH="1">
            <a:off x="3672501" y="2953280"/>
            <a:ext cx="2084048" cy="196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9A1726-6378-2B19-DCA4-50798159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716135"/>
            <a:ext cx="6903867" cy="3595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31BB6-B6F2-6FD3-2472-C32614A2F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70" y="3708358"/>
            <a:ext cx="3850943" cy="1636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11 – complex_matrices.ipynb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11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Complex scalar multiplication respects a vector's norm</a:t>
                </a: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3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3395C-1878-1C53-A457-B094118A7D4A}"/>
              </a:ext>
            </a:extLst>
          </p:cNvPr>
          <p:cNvGrpSpPr/>
          <p:nvPr/>
        </p:nvGrpSpPr>
        <p:grpSpPr>
          <a:xfrm>
            <a:off x="7241654" y="4396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4F6207-4482-5A67-45F6-0D58E205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2BE37-840A-FE79-311B-5D8D0B25F7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50EFC-E514-3E9B-90D1-1C5620431347}"/>
              </a:ext>
            </a:extLst>
          </p:cNvPr>
          <p:cNvGrpSpPr/>
          <p:nvPr/>
        </p:nvGrpSpPr>
        <p:grpSpPr>
          <a:xfrm>
            <a:off x="7296837" y="471774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21CC1C-1222-80EB-2496-25521C537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706BA8-0D38-D318-FFDB-0F83A3BD94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/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blipFill>
                <a:blip r:embed="rId3"/>
                <a:stretch>
                  <a:fillRect l="-429" r="-2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/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set of </a:t>
                </a:r>
                <a:r>
                  <a:rPr lang="en-US" b="1" dirty="0"/>
                  <a:t>linearly independent </a:t>
                </a:r>
                <a:r>
                  <a:rPr lang="en-US" dirty="0"/>
                  <a:t>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>
                    <a:solidFill>
                      <a:srgbClr val="0070C0"/>
                    </a:solidFill>
                  </a:rPr>
                  <a:t>basis set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/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/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339B9-BC8A-4490-A009-0C72CCCB3E85}"/>
              </a:ext>
            </a:extLst>
          </p:cNvPr>
          <p:cNvSpPr txBox="1"/>
          <p:nvPr/>
        </p:nvSpPr>
        <p:spPr>
          <a:xfrm>
            <a:off x="6184984" y="4809629"/>
            <a:ext cx="174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vector is a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sum</a:t>
            </a:r>
            <a:r>
              <a:rPr lang="en-US" dirty="0">
                <a:solidFill>
                  <a:srgbClr val="7030A0"/>
                </a:solidFill>
              </a:rPr>
              <a:t> of amplitudes and its basis vectors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351-7EAA-4476-80B6-F3DF5569F2BC}"/>
              </a:ext>
            </a:extLst>
          </p:cNvPr>
          <p:cNvSpPr txBox="1"/>
          <p:nvPr/>
        </p:nvSpPr>
        <p:spPr>
          <a:xfrm>
            <a:off x="801631" y="4809629"/>
            <a:ext cx="215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Basis vectors can have elements of any value (not just 1)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but must all remain </a:t>
            </a:r>
            <a:r>
              <a:rPr lang="en-US" b="1" dirty="0">
                <a:solidFill>
                  <a:srgbClr val="7030A0"/>
                </a:solidFill>
              </a:rPr>
              <a:t>linearly 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/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canonical</a:t>
                </a:r>
                <a:r>
                  <a:rPr lang="en-US" dirty="0">
                    <a:solidFill>
                      <a:srgbClr val="FF0000"/>
                    </a:solidFill>
                  </a:rPr>
                  <a:t> basis set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blipFill>
                <a:blip r:embed="rId7"/>
                <a:stretch>
                  <a:fillRect l="-2247" t="-3974" r="-486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052D9-5A50-4B7C-A33E-62A36E22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61" y="4054659"/>
            <a:ext cx="2453063" cy="213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/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Orthonormal</a:t>
                </a:r>
                <a:r>
                  <a:rPr lang="en-US" dirty="0"/>
                  <a:t> Basis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blipFill>
                <a:blip r:embed="rId4"/>
                <a:stretch>
                  <a:fillRect l="-2454" t="-4464" r="-9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/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Orthogonal</a:t>
                </a:r>
                <a:r>
                  <a:rPr lang="en-US" dirty="0"/>
                  <a:t> Basis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79701B-8140-40E1-B1B5-66BF5ABE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415" y="1613116"/>
            <a:ext cx="2720276" cy="2060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/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blipFill>
                <a:blip r:embed="rId7"/>
                <a:stretch>
                  <a:fillRect l="-56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/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blipFill>
                <a:blip r:embed="rId8"/>
                <a:stretch>
                  <a:fillRect t="-446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/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/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/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/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/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original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change, only the </a:t>
                </a:r>
                <a:r>
                  <a:rPr lang="en-US" i="1" dirty="0">
                    <a:solidFill>
                      <a:srgbClr val="7030A0"/>
                    </a:solidFill>
                  </a:rPr>
                  <a:t>components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change per each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set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blipFill>
                <a:blip r:embed="rId11"/>
                <a:stretch>
                  <a:fillRect l="-1411" t="-3289" r="-262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70613FC-CC36-445F-A34B-69FAC339D61C}"/>
              </a:ext>
            </a:extLst>
          </p:cNvPr>
          <p:cNvSpPr/>
          <p:nvPr/>
        </p:nvSpPr>
        <p:spPr>
          <a:xfrm>
            <a:off x="929899" y="2375109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664EA-29E5-4CC6-8202-33E6E409D99D}"/>
              </a:ext>
            </a:extLst>
          </p:cNvPr>
          <p:cNvSpPr/>
          <p:nvPr/>
        </p:nvSpPr>
        <p:spPr>
          <a:xfrm>
            <a:off x="4541004" y="5428948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FC9CFA-9CAA-4C66-AADD-AB9EA4313F5C}"/>
              </a:ext>
            </a:extLst>
          </p:cNvPr>
          <p:cNvCxnSpPr>
            <a:stCxn id="25" idx="1"/>
            <a:endCxn id="26" idx="2"/>
          </p:cNvCxnSpPr>
          <p:nvPr/>
        </p:nvCxnSpPr>
        <p:spPr>
          <a:xfrm rot="10800000" flipH="1" flipV="1">
            <a:off x="929898" y="2706389"/>
            <a:ext cx="4165169" cy="3385118"/>
          </a:xfrm>
          <a:prstGeom prst="bentConnector4">
            <a:avLst>
              <a:gd name="adj1" fmla="val -5488"/>
              <a:gd name="adj2" fmla="val 106753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29A4-D81D-4D6B-BAA0-9306113583DE}"/>
              </a:ext>
            </a:extLst>
          </p:cNvPr>
          <p:cNvSpPr txBox="1"/>
          <p:nvPr/>
        </p:nvSpPr>
        <p:spPr>
          <a:xfrm>
            <a:off x="6741117" y="340466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Transition</a:t>
            </a:r>
            <a:r>
              <a:rPr lang="en-US" dirty="0">
                <a:solidFill>
                  <a:srgbClr val="7030A0"/>
                </a:solidFill>
              </a:rPr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/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/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blipFill>
                <a:blip r:embed="rId13"/>
                <a:stretch>
                  <a:fillRect l="-2422" t="-4255" r="-276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/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/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blipFill>
                <a:blip r:embed="rId15"/>
                <a:stretch>
                  <a:fillRect l="-34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/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blipFill>
                <a:blip r:embed="rId16"/>
                <a:stretch>
                  <a:fillRect l="-39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/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blipFill>
                <a:blip r:embed="rId17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/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𝕯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𝕯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blipFill>
                <a:blip r:embed="rId18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7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7" grpId="0"/>
      <p:bldP spid="19" grpId="0"/>
      <p:bldP spid="21" grpId="0"/>
      <p:bldP spid="23" grpId="0"/>
      <p:bldP spid="24" grpId="0"/>
      <p:bldP spid="25" grpId="0" animBg="1"/>
      <p:bldP spid="26" grpId="0" animBg="1"/>
      <p:bldP spid="3" grpId="0"/>
      <p:bldP spid="5" grpId="0"/>
      <p:bldP spid="6" grpId="0"/>
      <p:bldP spid="10" grpId="0"/>
      <p:bldP spid="9" grpId="0"/>
      <p:bldP spid="11" grpId="0"/>
      <p:bldP spid="12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D6AA52-818E-42BB-8C49-6B636335A22C}"/>
              </a:ext>
            </a:extLst>
          </p:cNvPr>
          <p:cNvSpPr txBox="1"/>
          <p:nvPr/>
        </p:nvSpPr>
        <p:spPr>
          <a:xfrm>
            <a:off x="6332509" y="4245808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Hadamard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245559" y="4954862"/>
            <a:ext cx="221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Applying the Hadamard Matrix </a:t>
            </a:r>
            <a:r>
              <a:rPr lang="en-US" sz="2000" b="1" dirty="0">
                <a:solidFill>
                  <a:srgbClr val="7030A0"/>
                </a:solidFill>
              </a:rPr>
              <a:t>twice</a:t>
            </a:r>
            <a:r>
              <a:rPr lang="en-US" sz="2000" dirty="0">
                <a:solidFill>
                  <a:srgbClr val="7030A0"/>
                </a:solidFill>
              </a:rPr>
              <a:t> undoes the basis change…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697D54-D638-4A9C-AFB1-8009039A3586}"/>
              </a:ext>
            </a:extLst>
          </p:cNvPr>
          <p:cNvGrpSpPr/>
          <p:nvPr/>
        </p:nvGrpSpPr>
        <p:grpSpPr>
          <a:xfrm>
            <a:off x="6454559" y="1468581"/>
            <a:ext cx="1972158" cy="2298405"/>
            <a:chOff x="6500571" y="1468581"/>
            <a:chExt cx="1972158" cy="2298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B0677-61A1-4240-A044-F4240C2BB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4169" y="1468581"/>
              <a:ext cx="1344962" cy="1697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A71465-713D-4467-962D-2B81DB224F93}"/>
                </a:ext>
              </a:extLst>
            </p:cNvPr>
            <p:cNvSpPr txBox="1"/>
            <p:nvPr/>
          </p:nvSpPr>
          <p:spPr>
            <a:xfrm>
              <a:off x="6500571" y="3182211"/>
              <a:ext cx="1972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Jacques Hadamard</a:t>
              </a:r>
            </a:p>
            <a:p>
              <a:pPr algn="ctr"/>
              <a:r>
                <a:rPr lang="en-US" sz="1600" dirty="0"/>
                <a:t>(1865-1963)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/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Canonical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(aka Standard or Default)   basis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(Cartesian Coordinates)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blipFill>
                <a:blip r:embed="rId9"/>
                <a:stretch>
                  <a:fillRect l="-1932" t="-3046" r="-77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116A83-0032-482A-8BFF-E022D7CFEA3E}"/>
              </a:ext>
            </a:extLst>
          </p:cNvPr>
          <p:cNvSpPr txBox="1"/>
          <p:nvPr/>
        </p:nvSpPr>
        <p:spPr>
          <a:xfrm>
            <a:off x="6122306" y="5262638"/>
            <a:ext cx="221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…because the Hadamard Matrix is a </a:t>
            </a:r>
            <a:r>
              <a:rPr lang="en-US" sz="2000" b="1" dirty="0">
                <a:solidFill>
                  <a:srgbClr val="7030A0"/>
                </a:solidFill>
              </a:rPr>
              <a:t>Unitary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7091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3" grpId="0"/>
      <p:bldP spid="6" grpId="0"/>
      <p:bldP spid="20" grpId="0"/>
      <p:bldP spid="11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Eigenvectors and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E4549-2063-428B-B5D8-167637D7D9AF}"/>
              </a:ext>
            </a:extLst>
          </p:cNvPr>
          <p:cNvSpPr txBox="1"/>
          <p:nvPr/>
        </p:nvSpPr>
        <p:spPr>
          <a:xfrm>
            <a:off x="338963" y="3690348"/>
            <a:ext cx="394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(matrix) </a:t>
            </a:r>
            <a:r>
              <a:rPr lang="en-US" b="1" dirty="0">
                <a:solidFill>
                  <a:srgbClr val="7030A0"/>
                </a:solidFill>
              </a:rPr>
              <a:t>owns</a:t>
            </a:r>
            <a:r>
              <a:rPr lang="en-US" dirty="0">
                <a:solidFill>
                  <a:srgbClr val="7030A0"/>
                </a:solidFill>
              </a:rPr>
              <a:t> its eigenvectors and eigenvalues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("eigen" is German for possession)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/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/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D429D4-68BC-41A3-BBB0-204309CF6140}"/>
              </a:ext>
            </a:extLst>
          </p:cNvPr>
          <p:cNvSpPr txBox="1"/>
          <p:nvPr/>
        </p:nvSpPr>
        <p:spPr>
          <a:xfrm>
            <a:off x="1658319" y="1557580"/>
            <a:ext cx="582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matrix</a:t>
            </a:r>
            <a:r>
              <a:rPr lang="en-US" dirty="0"/>
              <a:t> (an operator) acts (via the dot product) on a </a:t>
            </a:r>
            <a:r>
              <a:rPr lang="en-US" b="1" dirty="0"/>
              <a:t>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75B79-94AF-4E26-A881-63A51C0C052D}"/>
              </a:ext>
            </a:extLst>
          </p:cNvPr>
          <p:cNvSpPr txBox="1"/>
          <p:nvPr/>
        </p:nvSpPr>
        <p:spPr>
          <a:xfrm>
            <a:off x="2228116" y="2021306"/>
            <a:ext cx="4687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dot product of a matrix and a vector yields a </a:t>
            </a:r>
            <a:r>
              <a:rPr lang="en-US" u="sng" dirty="0"/>
              <a:t>scalar</a:t>
            </a:r>
            <a:r>
              <a:rPr lang="en-US" dirty="0"/>
              <a:t> multiple of that vector, then that vector is called an </a:t>
            </a:r>
            <a:r>
              <a:rPr lang="en-US" b="1" dirty="0"/>
              <a:t>eigenvector</a:t>
            </a:r>
            <a:r>
              <a:rPr lang="en-US" dirty="0"/>
              <a:t> of the matrix, and that scalar multiple is called an </a:t>
            </a:r>
            <a:r>
              <a:rPr lang="en-US" b="1" dirty="0"/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/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matrices have exactly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complex</a:t>
                </a:r>
                <a:r>
                  <a:rPr lang="en-US" dirty="0"/>
                  <a:t> eigenvalues with multiplicity</a:t>
                </a:r>
              </a:p>
              <a:p>
                <a:pPr algn="ctr"/>
                <a:r>
                  <a:rPr lang="en-US" b="1" dirty="0"/>
                  <a:t>(Fundamental Theorem of Algebra)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E0BEDF-63D9-4B2E-AA00-7AC2BCA99574}"/>
              </a:ext>
            </a:extLst>
          </p:cNvPr>
          <p:cNvSpPr txBox="1"/>
          <p:nvPr/>
        </p:nvSpPr>
        <p:spPr>
          <a:xfrm>
            <a:off x="628650" y="5199681"/>
            <a:ext cx="325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</a:t>
            </a:r>
            <a:r>
              <a:rPr lang="en-US" b="1" dirty="0">
                <a:solidFill>
                  <a:srgbClr val="7030A0"/>
                </a:solidFill>
              </a:rPr>
              <a:t>characteristic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polynomial</a:t>
            </a:r>
            <a:r>
              <a:rPr lang="en-US" dirty="0">
                <a:solidFill>
                  <a:srgbClr val="7030A0"/>
                </a:solidFill>
              </a:rPr>
              <a:t> of a square matrix are its </a:t>
            </a:r>
            <a:r>
              <a:rPr lang="en-US" i="1" dirty="0">
                <a:solidFill>
                  <a:srgbClr val="7030A0"/>
                </a:solidFill>
              </a:rPr>
              <a:t>eigenvalues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503E3E-7DA3-4C43-B6A7-20813A44AB7A}"/>
              </a:ext>
            </a:extLst>
          </p:cNvPr>
          <p:cNvCxnSpPr/>
          <p:nvPr/>
        </p:nvCxnSpPr>
        <p:spPr>
          <a:xfrm>
            <a:off x="3436883" y="5415455"/>
            <a:ext cx="8493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  <p:bldP spid="6" grpId="0"/>
      <p:bldP spid="9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D0089-87F4-1D98-A5FF-2FD883C0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19" y="1823427"/>
            <a:ext cx="2646258" cy="3647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B78CC-E47A-4276-ABEA-0D2364CE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eigenvalues.ipynb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42828" y="31233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5337262" y="4605020"/>
            <a:ext cx="788544" cy="369332"/>
            <a:chOff x="3647644" y="4910075"/>
            <a:chExt cx="788544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052730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61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297" y="2810383"/>
            <a:ext cx="203724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6316" y="3801335"/>
            <a:ext cx="144018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29296" y="2933525"/>
            <a:ext cx="647113" cy="867810"/>
          </a:xfrm>
          <a:prstGeom prst="bentConnector4">
            <a:avLst>
              <a:gd name="adj1" fmla="val -35326"/>
              <a:gd name="adj2" fmla="val 570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eigenvalues.ipynb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828E9-6A9B-4B82-BC61-C9BF182B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8C6A5-6964-EE78-5E5B-1FE26C4B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04" y="2553776"/>
            <a:ext cx="3467406" cy="130877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/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22" y="1607792"/>
            <a:ext cx="4674072" cy="42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7511EE-7A7D-4C9A-9741-5620D9BAA941}"/>
              </a:ext>
            </a:extLst>
          </p:cNvPr>
          <p:cNvSpPr/>
          <p:nvPr/>
        </p:nvSpPr>
        <p:spPr>
          <a:xfrm>
            <a:off x="5310188" y="5386388"/>
            <a:ext cx="1869281" cy="369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860764-8149-4B42-850E-F5A2A1F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9" y="1365393"/>
            <a:ext cx="4969016" cy="51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768549" y="21482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529C4-3E01-4114-8897-885BAD48063E}"/>
              </a:ext>
            </a:extLst>
          </p:cNvPr>
          <p:cNvGrpSpPr/>
          <p:nvPr/>
        </p:nvGrpSpPr>
        <p:grpSpPr>
          <a:xfrm>
            <a:off x="2202717" y="454088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4FA258-2C90-465E-BB6A-4DBB3C1BF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69FFB-9FA9-4EDC-A3DD-FD6867815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EA806-F52C-4212-B392-B36A2C86ADD7}"/>
              </a:ext>
            </a:extLst>
          </p:cNvPr>
          <p:cNvGrpSpPr/>
          <p:nvPr/>
        </p:nvGrpSpPr>
        <p:grpSpPr>
          <a:xfrm>
            <a:off x="2990590" y="469005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3FD3D-F9C0-4C4A-B42A-0082586693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2F69F0-9381-4022-8267-345AED736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/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385349" y="1697074"/>
            <a:ext cx="3910754" cy="28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F5586-32D4-4B92-8A4B-64D8988E0A04}"/>
              </a:ext>
            </a:extLst>
          </p:cNvPr>
          <p:cNvGrpSpPr/>
          <p:nvPr/>
        </p:nvGrpSpPr>
        <p:grpSpPr>
          <a:xfrm>
            <a:off x="3894721" y="596337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0A6C0B-4EB3-4DC6-9C33-464225D03E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D84BF3-12D7-49CB-A176-C3CF4AACB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A9F738-BB44-1E05-FB7F-E309686B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764" y="2376573"/>
            <a:ext cx="4969016" cy="216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BC7C5A-3EE5-4D0F-99AE-1E743D80D770}"/>
              </a:ext>
            </a:extLst>
          </p:cNvPr>
          <p:cNvSpPr txBox="1"/>
          <p:nvPr/>
        </p:nvSpPr>
        <p:spPr>
          <a:xfrm>
            <a:off x="5604363" y="5059385"/>
            <a:ext cx="31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Using </a:t>
            </a:r>
            <a:r>
              <a:rPr lang="en-US" b="1" dirty="0">
                <a:solidFill>
                  <a:srgbClr val="7030A0"/>
                </a:solidFill>
              </a:rPr>
              <a:t>.all()</a:t>
            </a:r>
            <a:r>
              <a:rPr lang="en-US" dirty="0">
                <a:solidFill>
                  <a:srgbClr val="7030A0"/>
                </a:solidFill>
              </a:rPr>
              <a:t> allow us to verify the equality across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three</a:t>
            </a:r>
            <a:r>
              <a:rPr lang="en-US" dirty="0">
                <a:solidFill>
                  <a:srgbClr val="7030A0"/>
                </a:solidFill>
              </a:rPr>
              <a:t> components of the 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eigenvector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43674-60BE-4D7F-B33F-9178D7C4AD11}"/>
              </a:ext>
            </a:extLst>
          </p:cNvPr>
          <p:cNvSpPr/>
          <p:nvPr/>
        </p:nvSpPr>
        <p:spPr>
          <a:xfrm>
            <a:off x="244227" y="4085789"/>
            <a:ext cx="3026023" cy="15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894BA-F21D-4175-9B6E-09894C3FD292}"/>
              </a:ext>
            </a:extLst>
          </p:cNvPr>
          <p:cNvSpPr/>
          <p:nvPr/>
        </p:nvSpPr>
        <p:spPr>
          <a:xfrm>
            <a:off x="6400801" y="2407637"/>
            <a:ext cx="1079938" cy="54051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1D02D5-D4E6-401A-9B81-63DCD3704D4F}"/>
              </a:ext>
            </a:extLst>
          </p:cNvPr>
          <p:cNvSpPr/>
          <p:nvPr/>
        </p:nvSpPr>
        <p:spPr>
          <a:xfrm>
            <a:off x="4161541" y="3265676"/>
            <a:ext cx="2885645" cy="2207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6E910CA-5791-4CCC-B2E7-287BDA57E69C}"/>
              </a:ext>
            </a:extLst>
          </p:cNvPr>
          <p:cNvCxnSpPr>
            <a:cxnSpLocks/>
            <a:stCxn id="32" idx="2"/>
            <a:endCxn id="33" idx="3"/>
          </p:cNvCxnSpPr>
          <p:nvPr/>
        </p:nvCxnSpPr>
        <p:spPr>
          <a:xfrm rot="16200000" flipH="1">
            <a:off x="6780037" y="3108886"/>
            <a:ext cx="427882" cy="106416"/>
          </a:xfrm>
          <a:prstGeom prst="bentConnector4">
            <a:avLst>
              <a:gd name="adj1" fmla="val 37104"/>
              <a:gd name="adj2" fmla="val 5000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D9D6D-74C9-48B2-83B4-B34C610796CB}"/>
              </a:ext>
            </a:extLst>
          </p:cNvPr>
          <p:cNvSpPr/>
          <p:nvPr/>
        </p:nvSpPr>
        <p:spPr>
          <a:xfrm>
            <a:off x="3853011" y="4323316"/>
            <a:ext cx="1491055" cy="194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7C9E8D-9D95-B1D2-1083-19ACB8E4242C}"/>
              </a:ext>
            </a:extLst>
          </p:cNvPr>
          <p:cNvSpPr txBox="1"/>
          <p:nvPr/>
        </p:nvSpPr>
        <p:spPr>
          <a:xfrm>
            <a:off x="6459672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CAA02-6468-FB27-B5E1-8A6CD32D3B25}"/>
              </a:ext>
            </a:extLst>
          </p:cNvPr>
          <p:cNvSpPr txBox="1"/>
          <p:nvPr/>
        </p:nvSpPr>
        <p:spPr>
          <a:xfrm>
            <a:off x="7157423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42CBF2-E59D-6751-2024-EB6AB1D96FDF}"/>
              </a:ext>
            </a:extLst>
          </p:cNvPr>
          <p:cNvGrpSpPr/>
          <p:nvPr/>
        </p:nvGrpSpPr>
        <p:grpSpPr>
          <a:xfrm>
            <a:off x="7835304" y="3716457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62CFE-625F-6F21-AD92-2A55866A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A9E29D-D763-BD28-D6FF-E4730C8381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E3C451-3729-53A2-BF95-3B2BFA7C07F5}"/>
              </a:ext>
            </a:extLst>
          </p:cNvPr>
          <p:cNvGrpSpPr/>
          <p:nvPr/>
        </p:nvGrpSpPr>
        <p:grpSpPr>
          <a:xfrm>
            <a:off x="7842862" y="3966947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FB378B-E07B-CEC9-7341-BC29155C23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E934FB-3FA4-DF15-0CB6-367888A88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1F226-5805-3390-8565-9129EE0C01A4}"/>
              </a:ext>
            </a:extLst>
          </p:cNvPr>
          <p:cNvCxnSpPr>
            <a:cxnSpLocks/>
          </p:cNvCxnSpPr>
          <p:nvPr/>
        </p:nvCxnSpPr>
        <p:spPr>
          <a:xfrm>
            <a:off x="2460734" y="6251978"/>
            <a:ext cx="849204" cy="7736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 animBg="1"/>
      <p:bldP spid="32" grpId="0" animBg="1"/>
      <p:bldP spid="33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8EAF-0117-3658-4798-3C48E7FC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104303"/>
            <a:ext cx="6546719" cy="1103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5CE4F-2D96-42F9-9E9C-DC26BB0F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4" y="1650242"/>
            <a:ext cx="5085714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821641" y="186339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13493" y="1673426"/>
            <a:ext cx="279305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3917323" y="4893679"/>
            <a:ext cx="2540627" cy="300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BD2DB6-0E4C-4E4F-83E0-BFAEDAA04135}"/>
              </a:ext>
            </a:extLst>
          </p:cNvPr>
          <p:cNvSpPr txBox="1"/>
          <p:nvPr/>
        </p:nvSpPr>
        <p:spPr>
          <a:xfrm>
            <a:off x="5628382" y="1829453"/>
            <a:ext cx="30904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only possible </a:t>
            </a:r>
            <a:r>
              <a:rPr lang="en-US" i="1" dirty="0">
                <a:solidFill>
                  <a:srgbClr val="7030A0"/>
                </a:solidFill>
              </a:rPr>
              <a:t>measurements</a:t>
            </a:r>
            <a:r>
              <a:rPr lang="en-US" dirty="0">
                <a:solidFill>
                  <a:srgbClr val="7030A0"/>
                </a:solidFill>
              </a:rPr>
              <a:t> that can be obtained in quantum mechanics are the </a:t>
            </a:r>
            <a:r>
              <a:rPr lang="en-US" b="1" dirty="0">
                <a:solidFill>
                  <a:srgbClr val="7030A0"/>
                </a:solidFill>
              </a:rPr>
              <a:t>eigenvalues</a:t>
            </a:r>
            <a:r>
              <a:rPr lang="en-US" dirty="0">
                <a:solidFill>
                  <a:srgbClr val="7030A0"/>
                </a:solidFill>
              </a:rPr>
              <a:t> of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operators (matrices) which conveniently are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3AD88-B1BB-3FC1-C9CE-04ADED990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r="40665"/>
          <a:stretch/>
        </p:blipFill>
        <p:spPr>
          <a:xfrm>
            <a:off x="557705" y="5517259"/>
            <a:ext cx="2692076" cy="839092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49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3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76BF2-E395-6DB4-70B4-2A629C77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91" y="2072930"/>
            <a:ext cx="2076137" cy="917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3F6F7-A781-47B0-80FB-25D32C8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4" y="4178017"/>
            <a:ext cx="4259826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06C1B-C926-46F4-B5CF-39001165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4" y="1650242"/>
            <a:ext cx="5085714" cy="2362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5238337" y="194884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60791" y="1673426"/>
            <a:ext cx="344567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4281489" y="5236368"/>
            <a:ext cx="1021556" cy="8469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58BD6-C00F-4B61-8725-8D01ECF18A67}"/>
              </a:ext>
            </a:extLst>
          </p:cNvPr>
          <p:cNvGrpSpPr/>
          <p:nvPr/>
        </p:nvGrpSpPr>
        <p:grpSpPr>
          <a:xfrm>
            <a:off x="3936999" y="257669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4FCEFF-F476-487B-81EA-619737660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3E193-12EF-4004-871B-7F6DF88319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69B3BF-CA09-4773-A516-214F0B6F130D}"/>
              </a:ext>
            </a:extLst>
          </p:cNvPr>
          <p:cNvGrpSpPr/>
          <p:nvPr/>
        </p:nvGrpSpPr>
        <p:grpSpPr>
          <a:xfrm>
            <a:off x="4862868" y="334108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432C50-D555-4F25-AE64-2E55D7756B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19DA34-4619-4148-AF1A-C94C2B82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72B6EA-9BCD-40E6-8889-3C250846DB3C}"/>
              </a:ext>
            </a:extLst>
          </p:cNvPr>
          <p:cNvSpPr txBox="1"/>
          <p:nvPr/>
        </p:nvSpPr>
        <p:spPr>
          <a:xfrm>
            <a:off x="465651" y="4383723"/>
            <a:ext cx="347134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 quantum state, when measured, collapses to one of the </a:t>
            </a:r>
            <a:r>
              <a:rPr lang="en-US" sz="1600" b="1" dirty="0">
                <a:solidFill>
                  <a:srgbClr val="7030A0"/>
                </a:solidFill>
              </a:rPr>
              <a:t>eigenvectors</a:t>
            </a:r>
            <a:r>
              <a:rPr lang="en-US" sz="1600" dirty="0">
                <a:solidFill>
                  <a:srgbClr val="7030A0"/>
                </a:solidFill>
              </a:rPr>
              <a:t> of its </a:t>
            </a:r>
            <a:r>
              <a:rPr lang="en-US" sz="1600" u="sng" dirty="0">
                <a:solidFill>
                  <a:srgbClr val="7030A0"/>
                </a:solidFill>
              </a:rPr>
              <a:t>Hermitian</a:t>
            </a:r>
            <a:r>
              <a:rPr lang="en-US" sz="1600" dirty="0">
                <a:solidFill>
                  <a:srgbClr val="7030A0"/>
                </a:solidFill>
              </a:rPr>
              <a:t> operator (matrix).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Hence these eigenvectors must be </a:t>
            </a:r>
            <a:r>
              <a:rPr lang="en-US" sz="1600" b="1" dirty="0">
                <a:solidFill>
                  <a:srgbClr val="7030A0"/>
                </a:solidFill>
              </a:rPr>
              <a:t>orthogonal</a:t>
            </a:r>
            <a:r>
              <a:rPr lang="en-US" sz="1600" dirty="0">
                <a:solidFill>
                  <a:srgbClr val="7030A0"/>
                </a:solidFill>
              </a:rPr>
              <a:t> to be </a:t>
            </a:r>
            <a:r>
              <a:rPr lang="en-US" sz="1600" b="1" dirty="0"/>
              <a:t>mutually exclusive </a:t>
            </a:r>
            <a:r>
              <a:rPr lang="en-US" sz="1600" dirty="0">
                <a:solidFill>
                  <a:srgbClr val="7030A0"/>
                </a:solidFill>
              </a:rPr>
              <a:t>and </a:t>
            </a:r>
            <a:r>
              <a:rPr lang="en-US" sz="1600" i="1" dirty="0">
                <a:solidFill>
                  <a:srgbClr val="7030A0"/>
                </a:solidFill>
              </a:rPr>
              <a:t>consistently</a:t>
            </a:r>
            <a:r>
              <a:rPr lang="en-US" sz="1600" dirty="0">
                <a:solidFill>
                  <a:srgbClr val="7030A0"/>
                </a:solidFill>
              </a:rPr>
              <a:t> measurable.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2E7EC-1A90-F064-8BEB-670D64A37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043" y="2746531"/>
            <a:ext cx="3548031" cy="564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3FF89-6FDF-7308-A769-0FE8D2DE70B4}"/>
              </a:ext>
            </a:extLst>
          </p:cNvPr>
          <p:cNvSpPr/>
          <p:nvPr/>
        </p:nvSpPr>
        <p:spPr>
          <a:xfrm>
            <a:off x="5524238" y="2746531"/>
            <a:ext cx="1097113" cy="562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A51E2F-DB81-4BB9-3836-4388C9CDA599}"/>
              </a:ext>
            </a:extLst>
          </p:cNvPr>
          <p:cNvSpPr/>
          <p:nvPr/>
        </p:nvSpPr>
        <p:spPr>
          <a:xfrm>
            <a:off x="4642669" y="4219532"/>
            <a:ext cx="3825056" cy="276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4B33B6-E4B7-D932-43B2-17193AF7F1CC}"/>
              </a:ext>
            </a:extLst>
          </p:cNvPr>
          <p:cNvCxnSpPr>
            <a:stCxn id="15" idx="2"/>
            <a:endCxn id="27" idx="1"/>
          </p:cNvCxnSpPr>
          <p:nvPr/>
        </p:nvCxnSpPr>
        <p:spPr>
          <a:xfrm rot="5400000">
            <a:off x="4833468" y="3118522"/>
            <a:ext cx="1048529" cy="1430126"/>
          </a:xfrm>
          <a:prstGeom prst="bentConnector4">
            <a:avLst>
              <a:gd name="adj1" fmla="val 57030"/>
              <a:gd name="adj2" fmla="val 14062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26" grpId="0"/>
      <p:bldP spid="15" grpId="0" animBg="1"/>
      <p:bldP spid="2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eigenvalues are the roots of the </a:t>
            </a:r>
            <a:r>
              <a:rPr lang="en-US" sz="2400" b="1" dirty="0"/>
              <a:t>characteristic polynomial</a:t>
            </a:r>
            <a:r>
              <a:rPr lang="en-US" sz="2400" dirty="0"/>
              <a:t> for a </a:t>
            </a:r>
            <a:r>
              <a:rPr lang="en-US" sz="2400" u="sng" dirty="0"/>
              <a:t>square</a:t>
            </a:r>
            <a:r>
              <a:rPr lang="en-US" sz="2400" dirty="0"/>
              <a:t> matrix</a:t>
            </a:r>
          </a:p>
          <a:p>
            <a:r>
              <a:rPr lang="en-US" sz="2400" dirty="0"/>
              <a:t>The characteristic polynomial will have the same </a:t>
            </a:r>
            <a:r>
              <a:rPr lang="en-US" sz="2400" b="1" dirty="0">
                <a:solidFill>
                  <a:srgbClr val="00B050"/>
                </a:solidFill>
              </a:rPr>
              <a:t>degree</a:t>
            </a:r>
            <a:r>
              <a:rPr lang="en-US" sz="2400" dirty="0"/>
              <a:t> as the number of rows in the square matrix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Fundamental Theorem of Algebra </a:t>
            </a:r>
            <a:r>
              <a:rPr lang="en-US" sz="2400" dirty="0"/>
              <a:t>says a polynomial of degree N will have N roots (possibly all distinct, possibly some repeated)</a:t>
            </a:r>
          </a:p>
          <a:p>
            <a:r>
              <a:rPr lang="en-US" sz="2400" dirty="0"/>
              <a:t>A matrix with </a:t>
            </a:r>
            <a:r>
              <a:rPr lang="en-US" sz="2400" b="1" dirty="0">
                <a:solidFill>
                  <a:srgbClr val="FF0000"/>
                </a:solidFill>
              </a:rPr>
              <a:t>complex</a:t>
            </a:r>
            <a:r>
              <a:rPr lang="en-US" sz="2400" dirty="0"/>
              <a:t> components may still have a characteristic polynomial that has all </a:t>
            </a:r>
            <a:r>
              <a:rPr lang="en-US" sz="2400" b="1" dirty="0">
                <a:solidFill>
                  <a:srgbClr val="7030A0"/>
                </a:solidFill>
              </a:rPr>
              <a:t>real</a:t>
            </a:r>
            <a:r>
              <a:rPr lang="en-US" sz="2400" dirty="0"/>
              <a:t> coefficients</a:t>
            </a:r>
          </a:p>
          <a:p>
            <a:r>
              <a:rPr lang="en-US" sz="2400" dirty="0"/>
              <a:t>If the polynomial has all </a:t>
            </a:r>
            <a:r>
              <a:rPr lang="en-US" sz="2400" b="1" dirty="0"/>
              <a:t>real</a:t>
            </a:r>
            <a:r>
              <a:rPr lang="en-US" sz="2400" dirty="0"/>
              <a:t> coefficients, then any complex roots must come in </a:t>
            </a:r>
            <a:r>
              <a:rPr lang="en-US" sz="2400" i="1" dirty="0"/>
              <a:t>conjugate pairs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343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4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554CA2-BFA6-E7F2-A826-50AFA1FD1A06}"/>
              </a:ext>
            </a:extLst>
          </p:cNvPr>
          <p:cNvCxnSpPr/>
          <p:nvPr/>
        </p:nvCxnSpPr>
        <p:spPr>
          <a:xfrm>
            <a:off x="4280338" y="2609193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500150-9AB0-205C-E2E5-A550FE04B561}"/>
              </a:ext>
            </a:extLst>
          </p:cNvPr>
          <p:cNvSpPr/>
          <p:nvPr/>
        </p:nvSpPr>
        <p:spPr>
          <a:xfrm>
            <a:off x="4067503" y="2719552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5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2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C1E9A-B58F-8F53-539D-B01F49545808}"/>
              </a:ext>
            </a:extLst>
          </p:cNvPr>
          <p:cNvCxnSpPr/>
          <p:nvPr/>
        </p:nvCxnSpPr>
        <p:spPr>
          <a:xfrm>
            <a:off x="4280338" y="2829914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ABF823-7F2E-10CE-65A1-963CD113F692}"/>
              </a:ext>
            </a:extLst>
          </p:cNvPr>
          <p:cNvSpPr/>
          <p:nvPr/>
        </p:nvSpPr>
        <p:spPr>
          <a:xfrm>
            <a:off x="4067503" y="2921842"/>
            <a:ext cx="4272456" cy="252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837DC-045B-AE6B-719D-C390A7490E09}"/>
              </a:ext>
            </a:extLst>
          </p:cNvPr>
          <p:cNvSpPr/>
          <p:nvPr/>
        </p:nvSpPr>
        <p:spPr>
          <a:xfrm>
            <a:off x="4067503" y="2485633"/>
            <a:ext cx="4272456" cy="2348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CE5BF01-0F12-EBD3-5679-4BC85097ED7C}"/>
              </a:ext>
            </a:extLst>
          </p:cNvPr>
          <p:cNvSpPr/>
          <p:nvPr/>
        </p:nvSpPr>
        <p:spPr>
          <a:xfrm>
            <a:off x="1662191" y="4319663"/>
            <a:ext cx="221788" cy="157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20" grpId="0"/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3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4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6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D6D600-3D21-9A96-487B-A8F296E21056}"/>
              </a:ext>
            </a:extLst>
          </p:cNvPr>
          <p:cNvCxnSpPr/>
          <p:nvPr/>
        </p:nvCxnSpPr>
        <p:spPr>
          <a:xfrm>
            <a:off x="4280338" y="3058515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A6591-A39F-DF88-9BAC-94A478C3CAA6}"/>
              </a:ext>
            </a:extLst>
          </p:cNvPr>
          <p:cNvSpPr/>
          <p:nvPr/>
        </p:nvSpPr>
        <p:spPr>
          <a:xfrm>
            <a:off x="4067503" y="2498834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7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8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9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E9AC0B-9235-A12A-B596-236D18B4ED95}"/>
              </a:ext>
            </a:extLst>
          </p:cNvPr>
          <p:cNvSpPr/>
          <p:nvPr/>
        </p:nvSpPr>
        <p:spPr>
          <a:xfrm>
            <a:off x="1545021" y="5546053"/>
            <a:ext cx="4912929" cy="98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23629</TotalTime>
  <Words>5440</Words>
  <Application>Microsoft Office PowerPoint</Application>
  <PresentationFormat>On-screen Show (4:3)</PresentationFormat>
  <Paragraphs>1042</Paragraphs>
  <Slides>118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14a – Goals</vt:lpstr>
      <vt:lpstr>Symbols and Operators</vt:lpstr>
      <vt:lpstr>Real Vectors</vt:lpstr>
      <vt:lpstr>Real Vectors – Addition (Vector +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Open real_vectors.ipynb</vt:lpstr>
      <vt:lpstr>Run Cell 1 – real_vectors.ipynb</vt:lpstr>
      <vt:lpstr>Run Cells 2 &amp; 3 – real_vectors.ipynb</vt:lpstr>
      <vt:lpstr>Run Cell 4 – real_vectors.ipynb</vt:lpstr>
      <vt:lpstr>Run Cell 5 – real_vectors.ipynb</vt:lpstr>
      <vt:lpstr>Run Cell 6 – real_vectors.ipynb</vt:lpstr>
      <vt:lpstr>Symbols and Operators</vt:lpstr>
      <vt:lpstr>Matrices</vt:lpstr>
      <vt:lpstr>Types of Matrices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Open matrix_algebra.ipynb</vt:lpstr>
      <vt:lpstr>Run Cell 1 – matrix_algebra.ipynb</vt:lpstr>
      <vt:lpstr>Run Cells 2 &amp; 3 – matrix_algebra.ipynb</vt:lpstr>
      <vt:lpstr>Run Cell 4 – matrix_algebra.ipynb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Run Cell 5 – matrix_algebra.ipynb</vt:lpstr>
      <vt:lpstr>Run Cell 6 – matrix_algebra.ipynb</vt:lpstr>
      <vt:lpstr>Determinant of a Matrix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Cramer’s Rule</vt:lpstr>
      <vt:lpstr>Run Cell 7 – matrix_algebra.ipynb</vt:lpstr>
      <vt:lpstr>Run Cell 8 – matrix_algebra.ipynb</vt:lpstr>
      <vt:lpstr>Run Cell 9 – matrix_algebra.ipynb</vt:lpstr>
      <vt:lpstr>Matrix Transpose (T)</vt:lpstr>
      <vt:lpstr>Matrix Inversion</vt:lpstr>
      <vt:lpstr>Matrix Adjoint (H) and Trace</vt:lpstr>
      <vt:lpstr>Hermitian Matrix</vt:lpstr>
      <vt:lpstr>Complex Vector Algebra</vt:lpstr>
      <vt:lpstr>Complex Scalar Multiplication</vt:lpstr>
      <vt:lpstr>Complex Inner Product</vt:lpstr>
      <vt:lpstr>Complex Vector Norm</vt:lpstr>
      <vt:lpstr>Unitary Matrices</vt:lpstr>
      <vt:lpstr>Complex Vector &amp; Matrix Identities</vt:lpstr>
      <vt:lpstr>Open complex_matrices.ipynb</vt:lpstr>
      <vt:lpstr>Run Cell 1 – complex_matrices.ipynb</vt:lpstr>
      <vt:lpstr>Run Cell 2 – complex_matrices.ipynb</vt:lpstr>
      <vt:lpstr>Run Cell 3 – complex_matrices.ipynb</vt:lpstr>
      <vt:lpstr>Run Cell 4 – complex_matrices.ipynb</vt:lpstr>
      <vt:lpstr>Run Cell 5 – complex_matrices.ipynb</vt:lpstr>
      <vt:lpstr>Complex Vector &amp; Matrix Identities</vt:lpstr>
      <vt:lpstr>Run Cell 6 – complex_matrices.ipynb</vt:lpstr>
      <vt:lpstr>Run Cell 7 – complex_matrices.ipynb</vt:lpstr>
      <vt:lpstr>Run Cell 8 – complex_matrices.ipynb</vt:lpstr>
      <vt:lpstr>Run Cell 9 – complex_matrices.ipynb</vt:lpstr>
      <vt:lpstr>Run Cell 10 – complex_matrices.ipynb</vt:lpstr>
      <vt:lpstr>Run Cell 11 – complex_matrices.ipynb</vt:lpstr>
      <vt:lpstr>Basis Sets</vt:lpstr>
      <vt:lpstr>Basis Sets</vt:lpstr>
      <vt:lpstr>Change of Basis (Transition Matrix)</vt:lpstr>
      <vt:lpstr>Change of Basis (Transition Matrix)</vt:lpstr>
      <vt:lpstr>Eigenvectors and Eigenvalues</vt:lpstr>
      <vt:lpstr>Open eigenvalues.ipynb</vt:lpstr>
      <vt:lpstr>Run Cell 1 – eigenvalues.ipynb</vt:lpstr>
      <vt:lpstr>Run Cell 2 – eigenvalues.ipynb</vt:lpstr>
      <vt:lpstr>Run Cell 3 – eigenvalues.ipynb</vt:lpstr>
      <vt:lpstr>Run Cell 4 – eigenvalues.ipynb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Eigenvalues and Eigenvectors</vt:lpstr>
      <vt:lpstr>Eigenbasis</vt:lpstr>
      <vt:lpstr>Eigenbasis</vt:lpstr>
      <vt:lpstr>View Cell 5 – eigenvalues.ipynb</vt:lpstr>
      <vt:lpstr>View Cell 5 – eigenvalues.ipynb</vt:lpstr>
      <vt:lpstr>Run Cell 5 – eigenvalues.ipynb</vt:lpstr>
      <vt:lpstr>Matrix Powers</vt:lpstr>
      <vt:lpstr>View Cell 6 – eigenvalues.ipynb</vt:lpstr>
      <vt:lpstr>View Cell 6 – eigenvalues.ipynb</vt:lpstr>
      <vt:lpstr>Run Cell 6 – eigenvalues.ipynb</vt:lpstr>
      <vt:lpstr>Matrix Commutation</vt:lpstr>
      <vt:lpstr>View Cell 7 – eigenvalues.ipynb</vt:lpstr>
      <vt:lpstr>View Cell 7 – eigenvalues.ipynb</vt:lpstr>
      <vt:lpstr>View Cell 7 – eigenvalues.ipynb</vt:lpstr>
      <vt:lpstr>Run Cell 7 – eigenvalues.ipynb</vt:lpstr>
      <vt:lpstr>Session 14a – Now You Know...</vt:lpstr>
      <vt:lpstr>Task 14-01</vt:lpstr>
      <vt:lpstr>Task 14-02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1314</cp:revision>
  <cp:lastPrinted>2022-06-19T04:15:58Z</cp:lastPrinted>
  <dcterms:created xsi:type="dcterms:W3CDTF">2014-09-21T17:58:26Z</dcterms:created>
  <dcterms:modified xsi:type="dcterms:W3CDTF">2023-04-17T01:56:29Z</dcterms:modified>
</cp:coreProperties>
</file>